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393" r:id="rId2"/>
    <p:sldId id="400" r:id="rId3"/>
    <p:sldId id="395" r:id="rId4"/>
    <p:sldId id="392" r:id="rId5"/>
    <p:sldId id="396" r:id="rId6"/>
    <p:sldId id="358" r:id="rId7"/>
    <p:sldId id="258" r:id="rId8"/>
    <p:sldId id="359" r:id="rId9"/>
    <p:sldId id="360" r:id="rId10"/>
    <p:sldId id="263" r:id="rId11"/>
    <p:sldId id="278" r:id="rId12"/>
    <p:sldId id="264" r:id="rId13"/>
    <p:sldId id="275" r:id="rId14"/>
    <p:sldId id="265" r:id="rId15"/>
    <p:sldId id="266" r:id="rId16"/>
    <p:sldId id="276" r:id="rId17"/>
    <p:sldId id="398" r:id="rId18"/>
    <p:sldId id="330" r:id="rId19"/>
    <p:sldId id="293" r:id="rId20"/>
    <p:sldId id="289" r:id="rId21"/>
    <p:sldId id="290" r:id="rId22"/>
    <p:sldId id="292" r:id="rId23"/>
    <p:sldId id="383" r:id="rId24"/>
    <p:sldId id="331" r:id="rId25"/>
    <p:sldId id="313" r:id="rId26"/>
    <p:sldId id="291" r:id="rId27"/>
    <p:sldId id="295" r:id="rId28"/>
    <p:sldId id="300" r:id="rId29"/>
    <p:sldId id="332" r:id="rId30"/>
    <p:sldId id="305" r:id="rId31"/>
    <p:sldId id="312" r:id="rId32"/>
    <p:sldId id="306" r:id="rId33"/>
    <p:sldId id="353" r:id="rId34"/>
    <p:sldId id="307" r:id="rId35"/>
    <p:sldId id="399" r:id="rId36"/>
    <p:sldId id="308" r:id="rId37"/>
    <p:sldId id="309" r:id="rId38"/>
    <p:sldId id="354" r:id="rId39"/>
    <p:sldId id="314" r:id="rId40"/>
    <p:sldId id="362" r:id="rId41"/>
    <p:sldId id="315" r:id="rId42"/>
    <p:sldId id="316" r:id="rId43"/>
    <p:sldId id="321" r:id="rId44"/>
    <p:sldId id="322" r:id="rId45"/>
    <p:sldId id="323" r:id="rId46"/>
    <p:sldId id="333" r:id="rId47"/>
    <p:sldId id="334" r:id="rId48"/>
    <p:sldId id="335" r:id="rId49"/>
    <p:sldId id="336" r:id="rId50"/>
    <p:sldId id="337" r:id="rId51"/>
    <p:sldId id="338" r:id="rId52"/>
    <p:sldId id="345" r:id="rId53"/>
    <p:sldId id="373" r:id="rId54"/>
    <p:sldId id="324" r:id="rId55"/>
    <p:sldId id="325" r:id="rId56"/>
    <p:sldId id="326" r:id="rId57"/>
    <p:sldId id="327" r:id="rId58"/>
    <p:sldId id="397" r:id="rId59"/>
    <p:sldId id="365" r:id="rId60"/>
    <p:sldId id="367" r:id="rId61"/>
    <p:sldId id="368" r:id="rId62"/>
    <p:sldId id="284" r:id="rId63"/>
    <p:sldId id="369" r:id="rId64"/>
    <p:sldId id="374" r:id="rId65"/>
    <p:sldId id="376" r:id="rId66"/>
    <p:sldId id="377" r:id="rId67"/>
    <p:sldId id="378" r:id="rId68"/>
    <p:sldId id="379" r:id="rId69"/>
    <p:sldId id="380" r:id="rId70"/>
    <p:sldId id="381" r:id="rId71"/>
    <p:sldId id="382" r:id="rId72"/>
    <p:sldId id="370" r:id="rId73"/>
    <p:sldId id="372" r:id="rId74"/>
    <p:sldId id="285" r:id="rId75"/>
    <p:sldId id="282" r:id="rId76"/>
    <p:sldId id="386" r:id="rId77"/>
    <p:sldId id="387" r:id="rId78"/>
    <p:sldId id="28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07"/>
    <p:restoredTop sz="94694"/>
  </p:normalViewPr>
  <p:slideViewPr>
    <p:cSldViewPr snapToGrid="0" snapToObjects="1">
      <p:cViewPr varScale="1">
        <p:scale>
          <a:sx n="110" d="100"/>
          <a:sy n="110" d="100"/>
        </p:scale>
        <p:origin x="19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man J, Jasper" userId="4ad351b0-d5b9-458a-91c7-19ff210fa306" providerId="ADAL" clId="{E046E57F-97AF-3149-9CEE-C262DAAA95FA}"/>
    <pc:docChg chg="undo custSel addSld delSld modSld">
      <pc:chgData name="Bosman J, Jasper" userId="4ad351b0-d5b9-458a-91c7-19ff210fa306" providerId="ADAL" clId="{E046E57F-97AF-3149-9CEE-C262DAAA95FA}" dt="2020-10-01T10:59:57.509" v="54" actId="113"/>
      <pc:docMkLst>
        <pc:docMk/>
      </pc:docMkLst>
      <pc:sldChg chg="modSp mod">
        <pc:chgData name="Bosman J, Jasper" userId="4ad351b0-d5b9-458a-91c7-19ff210fa306" providerId="ADAL" clId="{E046E57F-97AF-3149-9CEE-C262DAAA95FA}" dt="2020-10-01T10:59:57.509" v="54" actId="113"/>
        <pc:sldMkLst>
          <pc:docMk/>
          <pc:sldMk cId="2030405385" sldId="280"/>
        </pc:sldMkLst>
        <pc:spChg chg="mod">
          <ac:chgData name="Bosman J, Jasper" userId="4ad351b0-d5b9-458a-91c7-19ff210fa306" providerId="ADAL" clId="{E046E57F-97AF-3149-9CEE-C262DAAA95FA}" dt="2020-10-01T10:59:57.509" v="54" actId="113"/>
          <ac:spMkLst>
            <pc:docMk/>
            <pc:sldMk cId="2030405385" sldId="280"/>
            <ac:spMk id="10" creationId="{00000000-0000-0000-0000-000000000000}"/>
          </ac:spMkLst>
        </pc:spChg>
      </pc:sldChg>
      <pc:sldChg chg="modSp mod">
        <pc:chgData name="Bosman J, Jasper" userId="4ad351b0-d5b9-458a-91c7-19ff210fa306" providerId="ADAL" clId="{E046E57F-97AF-3149-9CEE-C262DAAA95FA}" dt="2020-10-01T10:57:47.683" v="50" actId="113"/>
        <pc:sldMkLst>
          <pc:docMk/>
          <pc:sldMk cId="3280596757" sldId="282"/>
        </pc:sldMkLst>
        <pc:spChg chg="mod">
          <ac:chgData name="Bosman J, Jasper" userId="4ad351b0-d5b9-458a-91c7-19ff210fa306" providerId="ADAL" clId="{E046E57F-97AF-3149-9CEE-C262DAAA95FA}" dt="2020-10-01T10:57:47.683" v="50" actId="113"/>
          <ac:spMkLst>
            <pc:docMk/>
            <pc:sldMk cId="3280596757" sldId="282"/>
            <ac:spMk id="10" creationId="{00000000-0000-0000-0000-000000000000}"/>
          </ac:spMkLst>
        </pc:spChg>
      </pc:sldChg>
      <pc:sldChg chg="modSp mod">
        <pc:chgData name="Bosman J, Jasper" userId="4ad351b0-d5b9-458a-91c7-19ff210fa306" providerId="ADAL" clId="{E046E57F-97AF-3149-9CEE-C262DAAA95FA}" dt="2020-10-01T10:56:42.833" v="48" actId="113"/>
        <pc:sldMkLst>
          <pc:docMk/>
          <pc:sldMk cId="1310760774" sldId="285"/>
        </pc:sldMkLst>
        <pc:spChg chg="mod">
          <ac:chgData name="Bosman J, Jasper" userId="4ad351b0-d5b9-458a-91c7-19ff210fa306" providerId="ADAL" clId="{E046E57F-97AF-3149-9CEE-C262DAAA95FA}" dt="2020-10-01T10:56:42.833" v="48" actId="113"/>
          <ac:spMkLst>
            <pc:docMk/>
            <pc:sldMk cId="1310760774" sldId="285"/>
            <ac:spMk id="10" creationId="{00000000-0000-0000-0000-000000000000}"/>
          </ac:spMkLst>
        </pc:spChg>
      </pc:sldChg>
      <pc:sldChg chg="modSp mod">
        <pc:chgData name="Bosman J, Jasper" userId="4ad351b0-d5b9-458a-91c7-19ff210fa306" providerId="ADAL" clId="{E046E57F-97AF-3149-9CEE-C262DAAA95FA}" dt="2020-09-29T08:41:10.630" v="1" actId="1076"/>
        <pc:sldMkLst>
          <pc:docMk/>
          <pc:sldMk cId="1296830731" sldId="291"/>
        </pc:sldMkLst>
        <pc:picChg chg="mod">
          <ac:chgData name="Bosman J, Jasper" userId="4ad351b0-d5b9-458a-91c7-19ff210fa306" providerId="ADAL" clId="{E046E57F-97AF-3149-9CEE-C262DAAA95FA}" dt="2020-09-29T08:41:10.630" v="1" actId="1076"/>
          <ac:picMkLst>
            <pc:docMk/>
            <pc:sldMk cId="1296830731" sldId="291"/>
            <ac:picMk id="5" creationId="{00000000-0000-0000-0000-000000000000}"/>
          </ac:picMkLst>
        </pc:picChg>
      </pc:sldChg>
      <pc:sldChg chg="modSp mod">
        <pc:chgData name="Bosman J, Jasper" userId="4ad351b0-d5b9-458a-91c7-19ff210fa306" providerId="ADAL" clId="{E046E57F-97AF-3149-9CEE-C262DAAA95FA}" dt="2020-09-29T08:44:14.302" v="2" actId="1076"/>
        <pc:sldMkLst>
          <pc:docMk/>
          <pc:sldMk cId="2454207505" sldId="300"/>
        </pc:sldMkLst>
        <pc:picChg chg="mod">
          <ac:chgData name="Bosman J, Jasper" userId="4ad351b0-d5b9-458a-91c7-19ff210fa306" providerId="ADAL" clId="{E046E57F-97AF-3149-9CEE-C262DAAA95FA}" dt="2020-09-29T08:44:14.302" v="2" actId="1076"/>
          <ac:picMkLst>
            <pc:docMk/>
            <pc:sldMk cId="2454207505" sldId="300"/>
            <ac:picMk id="3" creationId="{00000000-0000-0000-0000-000000000000}"/>
          </ac:picMkLst>
        </pc:picChg>
      </pc:sldChg>
      <pc:sldChg chg="addSp delSp modSp mod">
        <pc:chgData name="Bosman J, Jasper" userId="4ad351b0-d5b9-458a-91c7-19ff210fa306" providerId="ADAL" clId="{E046E57F-97AF-3149-9CEE-C262DAAA95FA}" dt="2020-09-29T08:54:04.700" v="28" actId="478"/>
        <pc:sldMkLst>
          <pc:docMk/>
          <pc:sldMk cId="980135890" sldId="305"/>
        </pc:sldMkLst>
        <pc:spChg chg="add del mod">
          <ac:chgData name="Bosman J, Jasper" userId="4ad351b0-d5b9-458a-91c7-19ff210fa306" providerId="ADAL" clId="{E046E57F-97AF-3149-9CEE-C262DAAA95FA}" dt="2020-09-29T08:54:04.700" v="28" actId="478"/>
          <ac:spMkLst>
            <pc:docMk/>
            <pc:sldMk cId="980135890" sldId="305"/>
            <ac:spMk id="8" creationId="{BA7E1358-3A1B-0647-99F1-26E724A77C80}"/>
          </ac:spMkLst>
        </pc:spChg>
        <pc:picChg chg="mod">
          <ac:chgData name="Bosman J, Jasper" userId="4ad351b0-d5b9-458a-91c7-19ff210fa306" providerId="ADAL" clId="{E046E57F-97AF-3149-9CEE-C262DAAA95FA}" dt="2020-09-29T08:49:40.764" v="8" actId="1076"/>
          <ac:picMkLst>
            <pc:docMk/>
            <pc:sldMk cId="980135890" sldId="305"/>
            <ac:picMk id="4" creationId="{00000000-0000-0000-0000-000000000000}"/>
          </ac:picMkLst>
        </pc:picChg>
        <pc:cxnChg chg="add mod">
          <ac:chgData name="Bosman J, Jasper" userId="4ad351b0-d5b9-458a-91c7-19ff210fa306" providerId="ADAL" clId="{E046E57F-97AF-3149-9CEE-C262DAAA95FA}" dt="2020-09-29T08:53:11.509" v="16" actId="692"/>
          <ac:cxnSpMkLst>
            <pc:docMk/>
            <pc:sldMk cId="980135890" sldId="305"/>
            <ac:cxnSpMk id="6" creationId="{186D0B86-B92F-E341-A816-7B63D4920621}"/>
          </ac:cxnSpMkLst>
        </pc:cxnChg>
      </pc:sldChg>
      <pc:sldChg chg="modSp mod">
        <pc:chgData name="Bosman J, Jasper" userId="4ad351b0-d5b9-458a-91c7-19ff210fa306" providerId="ADAL" clId="{E046E57F-97AF-3149-9CEE-C262DAAA95FA}" dt="2020-09-29T09:14:05.361" v="30" actId="1076"/>
        <pc:sldMkLst>
          <pc:docMk/>
          <pc:sldMk cId="765937139" sldId="316"/>
        </pc:sldMkLst>
        <pc:picChg chg="mod">
          <ac:chgData name="Bosman J, Jasper" userId="4ad351b0-d5b9-458a-91c7-19ff210fa306" providerId="ADAL" clId="{E046E57F-97AF-3149-9CEE-C262DAAA95FA}" dt="2020-09-29T09:14:05.361" v="30" actId="1076"/>
          <ac:picMkLst>
            <pc:docMk/>
            <pc:sldMk cId="765937139" sldId="316"/>
            <ac:picMk id="4" creationId="{00000000-0000-0000-0000-000000000000}"/>
          </ac:picMkLst>
        </pc:picChg>
      </pc:sldChg>
      <pc:sldChg chg="modSp mod">
        <pc:chgData name="Bosman J, Jasper" userId="4ad351b0-d5b9-458a-91c7-19ff210fa306" providerId="ADAL" clId="{E046E57F-97AF-3149-9CEE-C262DAAA95FA}" dt="2020-09-29T08:47:10.731" v="6" actId="20577"/>
        <pc:sldMkLst>
          <pc:docMk/>
          <pc:sldMk cId="553853177" sldId="332"/>
        </pc:sldMkLst>
        <pc:spChg chg="mod">
          <ac:chgData name="Bosman J, Jasper" userId="4ad351b0-d5b9-458a-91c7-19ff210fa306" providerId="ADAL" clId="{E046E57F-97AF-3149-9CEE-C262DAAA95FA}" dt="2020-09-29T08:47:10.731" v="6" actId="20577"/>
          <ac:spMkLst>
            <pc:docMk/>
            <pc:sldMk cId="553853177" sldId="332"/>
            <ac:spMk id="92163" creationId="{00000000-0000-0000-0000-000000000000}"/>
          </ac:spMkLst>
        </pc:spChg>
      </pc:sldChg>
      <pc:sldChg chg="modSp mod">
        <pc:chgData name="Bosman J, Jasper" userId="4ad351b0-d5b9-458a-91c7-19ff210fa306" providerId="ADAL" clId="{E046E57F-97AF-3149-9CEE-C262DAAA95FA}" dt="2020-10-01T10:39:42.435" v="31" actId="113"/>
        <pc:sldMkLst>
          <pc:docMk/>
          <pc:sldMk cId="2249391480" sldId="367"/>
        </pc:sldMkLst>
        <pc:spChg chg="mod">
          <ac:chgData name="Bosman J, Jasper" userId="4ad351b0-d5b9-458a-91c7-19ff210fa306" providerId="ADAL" clId="{E046E57F-97AF-3149-9CEE-C262DAAA95FA}" dt="2020-10-01T10:39:42.435" v="31" actId="113"/>
          <ac:spMkLst>
            <pc:docMk/>
            <pc:sldMk cId="2249391480" sldId="367"/>
            <ac:spMk id="2" creationId="{00000000-0000-0000-0000-000000000000}"/>
          </ac:spMkLst>
        </pc:spChg>
      </pc:sldChg>
      <pc:sldChg chg="modSp mod">
        <pc:chgData name="Bosman J, Jasper" userId="4ad351b0-d5b9-458a-91c7-19ff210fa306" providerId="ADAL" clId="{E046E57F-97AF-3149-9CEE-C262DAAA95FA}" dt="2020-10-01T10:48:38.472" v="35" actId="113"/>
        <pc:sldMkLst>
          <pc:docMk/>
          <pc:sldMk cId="42124954" sldId="376"/>
        </pc:sldMkLst>
        <pc:spChg chg="mod">
          <ac:chgData name="Bosman J, Jasper" userId="4ad351b0-d5b9-458a-91c7-19ff210fa306" providerId="ADAL" clId="{E046E57F-97AF-3149-9CEE-C262DAAA95FA}" dt="2020-10-01T10:48:38.472" v="35" actId="113"/>
          <ac:spMkLst>
            <pc:docMk/>
            <pc:sldMk cId="42124954" sldId="376"/>
            <ac:spMk id="7" creationId="{00000000-0000-0000-0000-000000000000}"/>
          </ac:spMkLst>
        </pc:spChg>
        <pc:spChg chg="mod">
          <ac:chgData name="Bosman J, Jasper" userId="4ad351b0-d5b9-458a-91c7-19ff210fa306" providerId="ADAL" clId="{E046E57F-97AF-3149-9CEE-C262DAAA95FA}" dt="2020-10-01T10:47:29.678" v="32" actId="113"/>
          <ac:spMkLst>
            <pc:docMk/>
            <pc:sldMk cId="42124954" sldId="376"/>
            <ac:spMk id="10" creationId="{00000000-0000-0000-0000-000000000000}"/>
          </ac:spMkLst>
        </pc:spChg>
      </pc:sldChg>
      <pc:sldChg chg="modSp mod">
        <pc:chgData name="Bosman J, Jasper" userId="4ad351b0-d5b9-458a-91c7-19ff210fa306" providerId="ADAL" clId="{E046E57F-97AF-3149-9CEE-C262DAAA95FA}" dt="2020-10-01T10:49:56.139" v="37" actId="113"/>
        <pc:sldMkLst>
          <pc:docMk/>
          <pc:sldMk cId="3850624380" sldId="377"/>
        </pc:sldMkLst>
        <pc:spChg chg="mod">
          <ac:chgData name="Bosman J, Jasper" userId="4ad351b0-d5b9-458a-91c7-19ff210fa306" providerId="ADAL" clId="{E046E57F-97AF-3149-9CEE-C262DAAA95FA}" dt="2020-10-01T10:49:56.139" v="37" actId="113"/>
          <ac:spMkLst>
            <pc:docMk/>
            <pc:sldMk cId="3850624380" sldId="377"/>
            <ac:spMk id="8" creationId="{00000000-0000-0000-0000-000000000000}"/>
          </ac:spMkLst>
        </pc:spChg>
        <pc:spChg chg="mod">
          <ac:chgData name="Bosman J, Jasper" userId="4ad351b0-d5b9-458a-91c7-19ff210fa306" providerId="ADAL" clId="{E046E57F-97AF-3149-9CEE-C262DAAA95FA}" dt="2020-10-01T10:49:26.673" v="36" actId="113"/>
          <ac:spMkLst>
            <pc:docMk/>
            <pc:sldMk cId="3850624380" sldId="377"/>
            <ac:spMk id="10" creationId="{00000000-0000-0000-0000-000000000000}"/>
          </ac:spMkLst>
        </pc:spChg>
      </pc:sldChg>
      <pc:sldChg chg="modSp mod">
        <pc:chgData name="Bosman J, Jasper" userId="4ad351b0-d5b9-458a-91c7-19ff210fa306" providerId="ADAL" clId="{E046E57F-97AF-3149-9CEE-C262DAAA95FA}" dt="2020-10-01T10:50:50.475" v="38" actId="113"/>
        <pc:sldMkLst>
          <pc:docMk/>
          <pc:sldMk cId="4150464430" sldId="378"/>
        </pc:sldMkLst>
        <pc:spChg chg="mod">
          <ac:chgData name="Bosman J, Jasper" userId="4ad351b0-d5b9-458a-91c7-19ff210fa306" providerId="ADAL" clId="{E046E57F-97AF-3149-9CEE-C262DAAA95FA}" dt="2020-10-01T10:50:50.475" v="38" actId="113"/>
          <ac:spMkLst>
            <pc:docMk/>
            <pc:sldMk cId="4150464430" sldId="378"/>
            <ac:spMk id="8" creationId="{00000000-0000-0000-0000-000000000000}"/>
          </ac:spMkLst>
        </pc:spChg>
      </pc:sldChg>
      <pc:sldChg chg="modSp mod">
        <pc:chgData name="Bosman J, Jasper" userId="4ad351b0-d5b9-458a-91c7-19ff210fa306" providerId="ADAL" clId="{E046E57F-97AF-3149-9CEE-C262DAAA95FA}" dt="2020-10-01T10:51:11.329" v="39" actId="113"/>
        <pc:sldMkLst>
          <pc:docMk/>
          <pc:sldMk cId="1805487265" sldId="379"/>
        </pc:sldMkLst>
        <pc:spChg chg="mod">
          <ac:chgData name="Bosman J, Jasper" userId="4ad351b0-d5b9-458a-91c7-19ff210fa306" providerId="ADAL" clId="{E046E57F-97AF-3149-9CEE-C262DAAA95FA}" dt="2020-10-01T10:51:11.329" v="39" actId="113"/>
          <ac:spMkLst>
            <pc:docMk/>
            <pc:sldMk cId="1805487265" sldId="379"/>
            <ac:spMk id="10" creationId="{00000000-0000-0000-0000-000000000000}"/>
          </ac:spMkLst>
        </pc:spChg>
      </pc:sldChg>
      <pc:sldChg chg="modSp mod">
        <pc:chgData name="Bosman J, Jasper" userId="4ad351b0-d5b9-458a-91c7-19ff210fa306" providerId="ADAL" clId="{E046E57F-97AF-3149-9CEE-C262DAAA95FA}" dt="2020-10-01T10:52:52.792" v="45" actId="113"/>
        <pc:sldMkLst>
          <pc:docMk/>
          <pc:sldMk cId="66774726" sldId="380"/>
        </pc:sldMkLst>
        <pc:spChg chg="mod">
          <ac:chgData name="Bosman J, Jasper" userId="4ad351b0-d5b9-458a-91c7-19ff210fa306" providerId="ADAL" clId="{E046E57F-97AF-3149-9CEE-C262DAAA95FA}" dt="2020-10-01T10:52:52.792" v="45" actId="113"/>
          <ac:spMkLst>
            <pc:docMk/>
            <pc:sldMk cId="66774726" sldId="380"/>
            <ac:spMk id="7" creationId="{00000000-0000-0000-0000-000000000000}"/>
          </ac:spMkLst>
        </pc:spChg>
        <pc:spChg chg="mod">
          <ac:chgData name="Bosman J, Jasper" userId="4ad351b0-d5b9-458a-91c7-19ff210fa306" providerId="ADAL" clId="{E046E57F-97AF-3149-9CEE-C262DAAA95FA}" dt="2020-10-01T10:51:48.976" v="40" actId="113"/>
          <ac:spMkLst>
            <pc:docMk/>
            <pc:sldMk cId="66774726" sldId="380"/>
            <ac:spMk id="10" creationId="{00000000-0000-0000-0000-000000000000}"/>
          </ac:spMkLst>
        </pc:spChg>
      </pc:sldChg>
      <pc:sldChg chg="modSp mod">
        <pc:chgData name="Bosman J, Jasper" userId="4ad351b0-d5b9-458a-91c7-19ff210fa306" providerId="ADAL" clId="{E046E57F-97AF-3149-9CEE-C262DAAA95FA}" dt="2020-10-01T10:53:38.465" v="47" actId="113"/>
        <pc:sldMkLst>
          <pc:docMk/>
          <pc:sldMk cId="2294748900" sldId="382"/>
        </pc:sldMkLst>
        <pc:spChg chg="mod">
          <ac:chgData name="Bosman J, Jasper" userId="4ad351b0-d5b9-458a-91c7-19ff210fa306" providerId="ADAL" clId="{E046E57F-97AF-3149-9CEE-C262DAAA95FA}" dt="2020-10-01T10:53:38.465" v="47" actId="113"/>
          <ac:spMkLst>
            <pc:docMk/>
            <pc:sldMk cId="2294748900" sldId="382"/>
            <ac:spMk id="10" creationId="{00000000-0000-0000-0000-000000000000}"/>
          </ac:spMkLst>
        </pc:spChg>
      </pc:sldChg>
      <pc:sldChg chg="modSp add del mod">
        <pc:chgData name="Bosman J, Jasper" userId="4ad351b0-d5b9-458a-91c7-19ff210fa306" providerId="ADAL" clId="{E046E57F-97AF-3149-9CEE-C262DAAA95FA}" dt="2020-10-01T10:59:10.843" v="53" actId="2696"/>
        <pc:sldMkLst>
          <pc:docMk/>
          <pc:sldMk cId="3028632195" sldId="386"/>
        </pc:sldMkLst>
        <pc:spChg chg="mod">
          <ac:chgData name="Bosman J, Jasper" userId="4ad351b0-d5b9-458a-91c7-19ff210fa306" providerId="ADAL" clId="{E046E57F-97AF-3149-9CEE-C262DAAA95FA}" dt="2020-10-01T10:58:55.984" v="51" actId="113"/>
          <ac:spMkLst>
            <pc:docMk/>
            <pc:sldMk cId="3028632195" sldId="386"/>
            <ac:spMk id="10" creationId="{00000000-0000-0000-0000-000000000000}"/>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11</a:t>
          </a:r>
          <a:r>
            <a:rPr lang="en-US" dirty="0"/>
            <a:t>: pg. </a:t>
          </a:r>
          <a:r>
            <a:rPr lang="nl-NL" noProof="0" dirty="0">
              <a:effectLst/>
              <a:latin typeface="inherit"/>
            </a:rPr>
            <a:t>479-515, 519-528</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D0059A-EBC3-4D17-897F-2022413D6C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A94CE70-9835-4875-9091-E4B70A5604B5}">
      <dgm:prSet/>
      <dgm:spPr/>
      <dgm:t>
        <a:bodyPr/>
        <a:lstStyle/>
        <a:p>
          <a:r>
            <a:rPr lang="en-US"/>
            <a:t>GSEA: </a:t>
          </a:r>
        </a:p>
      </dgm:t>
    </dgm:pt>
    <dgm:pt modelId="{8EA01A51-3E6A-4DB6-A18C-AC11C86121B1}" type="parTrans" cxnId="{FD8B6183-FAC7-4929-994C-FB6C0B700754}">
      <dgm:prSet/>
      <dgm:spPr/>
      <dgm:t>
        <a:bodyPr/>
        <a:lstStyle/>
        <a:p>
          <a:endParaRPr lang="en-US"/>
        </a:p>
      </dgm:t>
    </dgm:pt>
    <dgm:pt modelId="{815A60F3-8337-4C26-A3F5-9E8A8C1310BC}" type="sibTrans" cxnId="{FD8B6183-FAC7-4929-994C-FB6C0B700754}">
      <dgm:prSet/>
      <dgm:spPr/>
      <dgm:t>
        <a:bodyPr/>
        <a:lstStyle/>
        <a:p>
          <a:endParaRPr lang="en-US"/>
        </a:p>
      </dgm:t>
    </dgm:pt>
    <dgm:pt modelId="{20BA9F16-CC61-4954-91A2-6CF64281713A}">
      <dgm:prSet/>
      <dgm:spPr/>
      <dgm:t>
        <a:bodyPr/>
        <a:lstStyle/>
        <a:p>
          <a:r>
            <a:rPr lang="en-US"/>
            <a:t>1) calculates an enrichment score; </a:t>
          </a:r>
        </a:p>
      </dgm:t>
    </dgm:pt>
    <dgm:pt modelId="{C658D5F8-D8E0-4F0C-86D3-A06B6D847EDB}" type="parTrans" cxnId="{73020AFF-1E8A-4BBB-8488-E52646B01FCD}">
      <dgm:prSet/>
      <dgm:spPr/>
      <dgm:t>
        <a:bodyPr/>
        <a:lstStyle/>
        <a:p>
          <a:endParaRPr lang="en-US"/>
        </a:p>
      </dgm:t>
    </dgm:pt>
    <dgm:pt modelId="{EFF2954F-E818-4351-A6E9-5E5C6944F424}" type="sibTrans" cxnId="{73020AFF-1E8A-4BBB-8488-E52646B01FCD}">
      <dgm:prSet/>
      <dgm:spPr/>
      <dgm:t>
        <a:bodyPr/>
        <a:lstStyle/>
        <a:p>
          <a:endParaRPr lang="en-US"/>
        </a:p>
      </dgm:t>
    </dgm:pt>
    <dgm:pt modelId="{E9FF09AA-6E79-4AA9-991E-B1824F00B549}">
      <dgm:prSet/>
      <dgm:spPr/>
      <dgm:t>
        <a:bodyPr/>
        <a:lstStyle/>
        <a:p>
          <a:r>
            <a:rPr lang="en-US"/>
            <a:t>2) estimates significance with a permutation test (the class labels are permuted randomly as part of the null model, and the enrichment score from scrambled labels is calculated 1000 times); </a:t>
          </a:r>
        </a:p>
      </dgm:t>
    </dgm:pt>
    <dgm:pt modelId="{151853CD-A445-4440-ACFA-B6537461A4DA}" type="parTrans" cxnId="{F00B7801-2619-49D2-8BA1-C3780C3371F3}">
      <dgm:prSet/>
      <dgm:spPr/>
      <dgm:t>
        <a:bodyPr/>
        <a:lstStyle/>
        <a:p>
          <a:endParaRPr lang="en-US"/>
        </a:p>
      </dgm:t>
    </dgm:pt>
    <dgm:pt modelId="{6D03AD3B-8747-497C-8987-9E93DDFE2E03}" type="sibTrans" cxnId="{F00B7801-2619-49D2-8BA1-C3780C3371F3}">
      <dgm:prSet/>
      <dgm:spPr/>
      <dgm:t>
        <a:bodyPr/>
        <a:lstStyle/>
        <a:p>
          <a:endParaRPr lang="en-US"/>
        </a:p>
      </dgm:t>
    </dgm:pt>
    <dgm:pt modelId="{B4E68F61-AAB5-48E2-9535-C4DF21C3069F}">
      <dgm:prSet/>
      <dgm:spPr/>
      <dgm:t>
        <a:bodyPr/>
        <a:lstStyle/>
        <a:p>
          <a:r>
            <a:rPr lang="en-US"/>
            <a:t>3) performs a multiple test correction. The false discovery rate is the estimated probability that a gene set with some enrichment score is a false positive result. </a:t>
          </a:r>
        </a:p>
      </dgm:t>
    </dgm:pt>
    <dgm:pt modelId="{E3845B49-E60A-4D87-9E00-929D163B3206}" type="parTrans" cxnId="{F0711C7A-3FB1-419F-BC94-109E8A309751}">
      <dgm:prSet/>
      <dgm:spPr/>
      <dgm:t>
        <a:bodyPr/>
        <a:lstStyle/>
        <a:p>
          <a:endParaRPr lang="en-US"/>
        </a:p>
      </dgm:t>
    </dgm:pt>
    <dgm:pt modelId="{0D9089ED-E0DF-4E79-BFED-B10A32CE9DB7}" type="sibTrans" cxnId="{F0711C7A-3FB1-419F-BC94-109E8A309751}">
      <dgm:prSet/>
      <dgm:spPr/>
      <dgm:t>
        <a:bodyPr/>
        <a:lstStyle/>
        <a:p>
          <a:endParaRPr lang="en-US"/>
        </a:p>
      </dgm:t>
    </dgm:pt>
    <dgm:pt modelId="{262C6B4D-E5BA-49C6-8D0F-0EFAF9827A47}" type="pres">
      <dgm:prSet presAssocID="{96D0059A-EBC3-4D17-897F-2022413D6CB2}" presName="root" presStyleCnt="0">
        <dgm:presLayoutVars>
          <dgm:dir/>
          <dgm:resizeHandles val="exact"/>
        </dgm:presLayoutVars>
      </dgm:prSet>
      <dgm:spPr/>
    </dgm:pt>
    <dgm:pt modelId="{4990BAAB-AEB6-4962-97E3-395AA248E423}" type="pres">
      <dgm:prSet presAssocID="{AA94CE70-9835-4875-9091-E4B70A5604B5}" presName="compNode" presStyleCnt="0"/>
      <dgm:spPr/>
    </dgm:pt>
    <dgm:pt modelId="{4483C023-37FA-445D-A049-4A9133DD4285}" type="pres">
      <dgm:prSet presAssocID="{AA94CE70-9835-4875-9091-E4B70A5604B5}" presName="bgRect" presStyleLbl="bgShp" presStyleIdx="0" presStyleCnt="4"/>
      <dgm:spPr/>
    </dgm:pt>
    <dgm:pt modelId="{B1D3FC83-9F80-4F25-828B-82E819A1180C}" type="pres">
      <dgm:prSet presAssocID="{AA94CE70-9835-4875-9091-E4B70A560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ue"/>
        </a:ext>
      </dgm:extLst>
    </dgm:pt>
    <dgm:pt modelId="{7535CBC9-7CA5-402D-9A40-94F5CAA8BD32}" type="pres">
      <dgm:prSet presAssocID="{AA94CE70-9835-4875-9091-E4B70A5604B5}" presName="spaceRect" presStyleCnt="0"/>
      <dgm:spPr/>
    </dgm:pt>
    <dgm:pt modelId="{CC91A462-5A29-4BBD-98ED-6F17B0E3F1F5}" type="pres">
      <dgm:prSet presAssocID="{AA94CE70-9835-4875-9091-E4B70A5604B5}" presName="parTx" presStyleLbl="revTx" presStyleIdx="0" presStyleCnt="4">
        <dgm:presLayoutVars>
          <dgm:chMax val="0"/>
          <dgm:chPref val="0"/>
        </dgm:presLayoutVars>
      </dgm:prSet>
      <dgm:spPr/>
    </dgm:pt>
    <dgm:pt modelId="{F8044012-ACBB-4FD7-9EEC-B976D4DEDE93}" type="pres">
      <dgm:prSet presAssocID="{815A60F3-8337-4C26-A3F5-9E8A8C1310BC}" presName="sibTrans" presStyleCnt="0"/>
      <dgm:spPr/>
    </dgm:pt>
    <dgm:pt modelId="{71F6B6EF-9BA1-44D9-A552-4F0A21A36B36}" type="pres">
      <dgm:prSet presAssocID="{20BA9F16-CC61-4954-91A2-6CF64281713A}" presName="compNode" presStyleCnt="0"/>
      <dgm:spPr/>
    </dgm:pt>
    <dgm:pt modelId="{55317B04-CF0B-4635-A802-75B3D308BEF2}" type="pres">
      <dgm:prSet presAssocID="{20BA9F16-CC61-4954-91A2-6CF64281713A}" presName="bgRect" presStyleLbl="bgShp" presStyleIdx="1" presStyleCnt="4"/>
      <dgm:spPr/>
    </dgm:pt>
    <dgm:pt modelId="{14C6C5AF-925D-435F-9374-B8D711449595}" type="pres">
      <dgm:prSet presAssocID="{20BA9F16-CC61-4954-91A2-6CF6428171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hjong"/>
        </a:ext>
      </dgm:extLst>
    </dgm:pt>
    <dgm:pt modelId="{62440111-6F20-4773-AB3E-A8332180852B}" type="pres">
      <dgm:prSet presAssocID="{20BA9F16-CC61-4954-91A2-6CF64281713A}" presName="spaceRect" presStyleCnt="0"/>
      <dgm:spPr/>
    </dgm:pt>
    <dgm:pt modelId="{270C3289-F7EF-4D59-A46F-642674655E10}" type="pres">
      <dgm:prSet presAssocID="{20BA9F16-CC61-4954-91A2-6CF64281713A}" presName="parTx" presStyleLbl="revTx" presStyleIdx="1" presStyleCnt="4">
        <dgm:presLayoutVars>
          <dgm:chMax val="0"/>
          <dgm:chPref val="0"/>
        </dgm:presLayoutVars>
      </dgm:prSet>
      <dgm:spPr/>
    </dgm:pt>
    <dgm:pt modelId="{9DACE3B5-523D-4EC2-994A-76F8C120EA41}" type="pres">
      <dgm:prSet presAssocID="{EFF2954F-E818-4351-A6E9-5E5C6944F424}" presName="sibTrans" presStyleCnt="0"/>
      <dgm:spPr/>
    </dgm:pt>
    <dgm:pt modelId="{ED713649-96FF-4B2F-848C-F0C1FF6C974C}" type="pres">
      <dgm:prSet presAssocID="{E9FF09AA-6E79-4AA9-991E-B1824F00B549}" presName="compNode" presStyleCnt="0"/>
      <dgm:spPr/>
    </dgm:pt>
    <dgm:pt modelId="{EAEEF603-7258-4E3D-80FC-2D2DA464AACD}" type="pres">
      <dgm:prSet presAssocID="{E9FF09AA-6E79-4AA9-991E-B1824F00B549}" presName="bgRect" presStyleLbl="bgShp" presStyleIdx="2" presStyleCnt="4"/>
      <dgm:spPr/>
    </dgm:pt>
    <dgm:pt modelId="{4D457EF8-1647-4A51-B683-8B03B925969A}" type="pres">
      <dgm:prSet presAssocID="{E9FF09AA-6E79-4AA9-991E-B1824F00B5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0CA96D4A-D099-4058-A39C-A963A4A84ECC}" type="pres">
      <dgm:prSet presAssocID="{E9FF09AA-6E79-4AA9-991E-B1824F00B549}" presName="spaceRect" presStyleCnt="0"/>
      <dgm:spPr/>
    </dgm:pt>
    <dgm:pt modelId="{C672490E-452F-46D0-9C7F-9B9390B118A1}" type="pres">
      <dgm:prSet presAssocID="{E9FF09AA-6E79-4AA9-991E-B1824F00B549}" presName="parTx" presStyleLbl="revTx" presStyleIdx="2" presStyleCnt="4">
        <dgm:presLayoutVars>
          <dgm:chMax val="0"/>
          <dgm:chPref val="0"/>
        </dgm:presLayoutVars>
      </dgm:prSet>
      <dgm:spPr/>
    </dgm:pt>
    <dgm:pt modelId="{23835780-1E80-4153-866C-3ADCFF40CF6D}" type="pres">
      <dgm:prSet presAssocID="{6D03AD3B-8747-497C-8987-9E93DDFE2E03}" presName="sibTrans" presStyleCnt="0"/>
      <dgm:spPr/>
    </dgm:pt>
    <dgm:pt modelId="{84FE6BA8-1E18-4F77-9561-416B948C519A}" type="pres">
      <dgm:prSet presAssocID="{B4E68F61-AAB5-48E2-9535-C4DF21C3069F}" presName="compNode" presStyleCnt="0"/>
      <dgm:spPr/>
    </dgm:pt>
    <dgm:pt modelId="{55808C84-FCD3-49C8-B473-AD5DDB39F4D7}" type="pres">
      <dgm:prSet presAssocID="{B4E68F61-AAB5-48E2-9535-C4DF21C3069F}" presName="bgRect" presStyleLbl="bgShp" presStyleIdx="3" presStyleCnt="4"/>
      <dgm:spPr/>
    </dgm:pt>
    <dgm:pt modelId="{8F7F9B24-2B94-4EBF-BCE8-52C3C29A75E9}" type="pres">
      <dgm:prSet presAssocID="{B4E68F61-AAB5-48E2-9535-C4DF21C3069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st tubes"/>
        </a:ext>
      </dgm:extLst>
    </dgm:pt>
    <dgm:pt modelId="{BDD74E7D-26C1-4A87-8FD0-6551CD56FD08}" type="pres">
      <dgm:prSet presAssocID="{B4E68F61-AAB5-48E2-9535-C4DF21C3069F}" presName="spaceRect" presStyleCnt="0"/>
      <dgm:spPr/>
    </dgm:pt>
    <dgm:pt modelId="{D370A9F6-6778-462E-98B9-CD533FEB9D68}" type="pres">
      <dgm:prSet presAssocID="{B4E68F61-AAB5-48E2-9535-C4DF21C3069F}" presName="parTx" presStyleLbl="revTx" presStyleIdx="3" presStyleCnt="4">
        <dgm:presLayoutVars>
          <dgm:chMax val="0"/>
          <dgm:chPref val="0"/>
        </dgm:presLayoutVars>
      </dgm:prSet>
      <dgm:spPr/>
    </dgm:pt>
  </dgm:ptLst>
  <dgm:cxnLst>
    <dgm:cxn modelId="{F00B7801-2619-49D2-8BA1-C3780C3371F3}" srcId="{96D0059A-EBC3-4D17-897F-2022413D6CB2}" destId="{E9FF09AA-6E79-4AA9-991E-B1824F00B549}" srcOrd="2" destOrd="0" parTransId="{151853CD-A445-4440-ACFA-B6537461A4DA}" sibTransId="{6D03AD3B-8747-497C-8987-9E93DDFE2E03}"/>
    <dgm:cxn modelId="{E3A31029-1073-450B-9207-65927AA25E30}" type="presOf" srcId="{B4E68F61-AAB5-48E2-9535-C4DF21C3069F}" destId="{D370A9F6-6778-462E-98B9-CD533FEB9D68}" srcOrd="0" destOrd="0" presId="urn:microsoft.com/office/officeart/2018/2/layout/IconVerticalSolidList"/>
    <dgm:cxn modelId="{9F799353-2A98-459E-8A6B-1732EB8A5774}" type="presOf" srcId="{96D0059A-EBC3-4D17-897F-2022413D6CB2}" destId="{262C6B4D-E5BA-49C6-8D0F-0EFAF9827A47}" srcOrd="0" destOrd="0" presId="urn:microsoft.com/office/officeart/2018/2/layout/IconVerticalSolidList"/>
    <dgm:cxn modelId="{F0711C7A-3FB1-419F-BC94-109E8A309751}" srcId="{96D0059A-EBC3-4D17-897F-2022413D6CB2}" destId="{B4E68F61-AAB5-48E2-9535-C4DF21C3069F}" srcOrd="3" destOrd="0" parTransId="{E3845B49-E60A-4D87-9E00-929D163B3206}" sibTransId="{0D9089ED-E0DF-4E79-BFED-B10A32CE9DB7}"/>
    <dgm:cxn modelId="{FD8B6183-FAC7-4929-994C-FB6C0B700754}" srcId="{96D0059A-EBC3-4D17-897F-2022413D6CB2}" destId="{AA94CE70-9835-4875-9091-E4B70A5604B5}" srcOrd="0" destOrd="0" parTransId="{8EA01A51-3E6A-4DB6-A18C-AC11C86121B1}" sibTransId="{815A60F3-8337-4C26-A3F5-9E8A8C1310BC}"/>
    <dgm:cxn modelId="{7130A4A3-FEB7-4A85-BE0E-8F76D8E07497}" type="presOf" srcId="{AA94CE70-9835-4875-9091-E4B70A5604B5}" destId="{CC91A462-5A29-4BBD-98ED-6F17B0E3F1F5}" srcOrd="0" destOrd="0" presId="urn:microsoft.com/office/officeart/2018/2/layout/IconVerticalSolidList"/>
    <dgm:cxn modelId="{E41134CB-E64D-41EC-B1E3-F21747F5A6D8}" type="presOf" srcId="{20BA9F16-CC61-4954-91A2-6CF64281713A}" destId="{270C3289-F7EF-4D59-A46F-642674655E10}" srcOrd="0" destOrd="0" presId="urn:microsoft.com/office/officeart/2018/2/layout/IconVerticalSolidList"/>
    <dgm:cxn modelId="{25FA9CFD-8833-46E3-B51E-DAACEFDB045A}" type="presOf" srcId="{E9FF09AA-6E79-4AA9-991E-B1824F00B549}" destId="{C672490E-452F-46D0-9C7F-9B9390B118A1}" srcOrd="0" destOrd="0" presId="urn:microsoft.com/office/officeart/2018/2/layout/IconVerticalSolidList"/>
    <dgm:cxn modelId="{73020AFF-1E8A-4BBB-8488-E52646B01FCD}" srcId="{96D0059A-EBC3-4D17-897F-2022413D6CB2}" destId="{20BA9F16-CC61-4954-91A2-6CF64281713A}" srcOrd="1" destOrd="0" parTransId="{C658D5F8-D8E0-4F0C-86D3-A06B6D847EDB}" sibTransId="{EFF2954F-E818-4351-A6E9-5E5C6944F424}"/>
    <dgm:cxn modelId="{560047A0-C96F-4BA2-984F-48337A615CEB}" type="presParOf" srcId="{262C6B4D-E5BA-49C6-8D0F-0EFAF9827A47}" destId="{4990BAAB-AEB6-4962-97E3-395AA248E423}" srcOrd="0" destOrd="0" presId="urn:microsoft.com/office/officeart/2018/2/layout/IconVerticalSolidList"/>
    <dgm:cxn modelId="{50FDC90E-5D47-431C-9C2E-E06E6EE9E6F2}" type="presParOf" srcId="{4990BAAB-AEB6-4962-97E3-395AA248E423}" destId="{4483C023-37FA-445D-A049-4A9133DD4285}" srcOrd="0" destOrd="0" presId="urn:microsoft.com/office/officeart/2018/2/layout/IconVerticalSolidList"/>
    <dgm:cxn modelId="{D2BEA3F3-8698-45EA-897F-8CC71C0658BB}" type="presParOf" srcId="{4990BAAB-AEB6-4962-97E3-395AA248E423}" destId="{B1D3FC83-9F80-4F25-828B-82E819A1180C}" srcOrd="1" destOrd="0" presId="urn:microsoft.com/office/officeart/2018/2/layout/IconVerticalSolidList"/>
    <dgm:cxn modelId="{74C1967E-2977-4BE3-91B3-31E6B4AF8E65}" type="presParOf" srcId="{4990BAAB-AEB6-4962-97E3-395AA248E423}" destId="{7535CBC9-7CA5-402D-9A40-94F5CAA8BD32}" srcOrd="2" destOrd="0" presId="urn:microsoft.com/office/officeart/2018/2/layout/IconVerticalSolidList"/>
    <dgm:cxn modelId="{FF5E1D47-CF3B-4DAF-A7ED-3703CDB0290E}" type="presParOf" srcId="{4990BAAB-AEB6-4962-97E3-395AA248E423}" destId="{CC91A462-5A29-4BBD-98ED-6F17B0E3F1F5}" srcOrd="3" destOrd="0" presId="urn:microsoft.com/office/officeart/2018/2/layout/IconVerticalSolidList"/>
    <dgm:cxn modelId="{4269DC7B-C825-46B4-A455-9AE6F2899628}" type="presParOf" srcId="{262C6B4D-E5BA-49C6-8D0F-0EFAF9827A47}" destId="{F8044012-ACBB-4FD7-9EEC-B976D4DEDE93}" srcOrd="1" destOrd="0" presId="urn:microsoft.com/office/officeart/2018/2/layout/IconVerticalSolidList"/>
    <dgm:cxn modelId="{56A35F43-0162-4A7F-8425-BCBEF893D570}" type="presParOf" srcId="{262C6B4D-E5BA-49C6-8D0F-0EFAF9827A47}" destId="{71F6B6EF-9BA1-44D9-A552-4F0A21A36B36}" srcOrd="2" destOrd="0" presId="urn:microsoft.com/office/officeart/2018/2/layout/IconVerticalSolidList"/>
    <dgm:cxn modelId="{2B631AD2-E864-4153-809F-BFD16326AA48}" type="presParOf" srcId="{71F6B6EF-9BA1-44D9-A552-4F0A21A36B36}" destId="{55317B04-CF0B-4635-A802-75B3D308BEF2}" srcOrd="0" destOrd="0" presId="urn:microsoft.com/office/officeart/2018/2/layout/IconVerticalSolidList"/>
    <dgm:cxn modelId="{6C55B0DB-7270-4FD6-926B-BA8895C25BE4}" type="presParOf" srcId="{71F6B6EF-9BA1-44D9-A552-4F0A21A36B36}" destId="{14C6C5AF-925D-435F-9374-B8D711449595}" srcOrd="1" destOrd="0" presId="urn:microsoft.com/office/officeart/2018/2/layout/IconVerticalSolidList"/>
    <dgm:cxn modelId="{5D8B6B12-9ABC-4486-A19D-8BEFC82604F4}" type="presParOf" srcId="{71F6B6EF-9BA1-44D9-A552-4F0A21A36B36}" destId="{62440111-6F20-4773-AB3E-A8332180852B}" srcOrd="2" destOrd="0" presId="urn:microsoft.com/office/officeart/2018/2/layout/IconVerticalSolidList"/>
    <dgm:cxn modelId="{E9FFFEB0-EAC6-4941-BCC1-6A193F836285}" type="presParOf" srcId="{71F6B6EF-9BA1-44D9-A552-4F0A21A36B36}" destId="{270C3289-F7EF-4D59-A46F-642674655E10}" srcOrd="3" destOrd="0" presId="urn:microsoft.com/office/officeart/2018/2/layout/IconVerticalSolidList"/>
    <dgm:cxn modelId="{A24B3DD7-E6F4-406D-B7F6-76579A1328C3}" type="presParOf" srcId="{262C6B4D-E5BA-49C6-8D0F-0EFAF9827A47}" destId="{9DACE3B5-523D-4EC2-994A-76F8C120EA41}" srcOrd="3" destOrd="0" presId="urn:microsoft.com/office/officeart/2018/2/layout/IconVerticalSolidList"/>
    <dgm:cxn modelId="{80A57C46-EE48-46AF-AB31-E2A59CEF6F0E}" type="presParOf" srcId="{262C6B4D-E5BA-49C6-8D0F-0EFAF9827A47}" destId="{ED713649-96FF-4B2F-848C-F0C1FF6C974C}" srcOrd="4" destOrd="0" presId="urn:microsoft.com/office/officeart/2018/2/layout/IconVerticalSolidList"/>
    <dgm:cxn modelId="{E5784C68-0401-4CD0-A391-B2129978C7BB}" type="presParOf" srcId="{ED713649-96FF-4B2F-848C-F0C1FF6C974C}" destId="{EAEEF603-7258-4E3D-80FC-2D2DA464AACD}" srcOrd="0" destOrd="0" presId="urn:microsoft.com/office/officeart/2018/2/layout/IconVerticalSolidList"/>
    <dgm:cxn modelId="{DA8BB726-B2B5-4AEC-A632-940231ED1DA6}" type="presParOf" srcId="{ED713649-96FF-4B2F-848C-F0C1FF6C974C}" destId="{4D457EF8-1647-4A51-B683-8B03B925969A}" srcOrd="1" destOrd="0" presId="urn:microsoft.com/office/officeart/2018/2/layout/IconVerticalSolidList"/>
    <dgm:cxn modelId="{21A40FBC-8585-488B-940E-1F0243FF1495}" type="presParOf" srcId="{ED713649-96FF-4B2F-848C-F0C1FF6C974C}" destId="{0CA96D4A-D099-4058-A39C-A963A4A84ECC}" srcOrd="2" destOrd="0" presId="urn:microsoft.com/office/officeart/2018/2/layout/IconVerticalSolidList"/>
    <dgm:cxn modelId="{05E29421-F189-4D22-BB34-F732E9A36486}" type="presParOf" srcId="{ED713649-96FF-4B2F-848C-F0C1FF6C974C}" destId="{C672490E-452F-46D0-9C7F-9B9390B118A1}" srcOrd="3" destOrd="0" presId="urn:microsoft.com/office/officeart/2018/2/layout/IconVerticalSolidList"/>
    <dgm:cxn modelId="{2246DDC6-C583-4BDE-80A5-DC873F474962}" type="presParOf" srcId="{262C6B4D-E5BA-49C6-8D0F-0EFAF9827A47}" destId="{23835780-1E80-4153-866C-3ADCFF40CF6D}" srcOrd="5" destOrd="0" presId="urn:microsoft.com/office/officeart/2018/2/layout/IconVerticalSolidList"/>
    <dgm:cxn modelId="{C1AEEA5C-2843-4902-B0D7-1E3D122F2BBF}" type="presParOf" srcId="{262C6B4D-E5BA-49C6-8D0F-0EFAF9827A47}" destId="{84FE6BA8-1E18-4F77-9561-416B948C519A}" srcOrd="6" destOrd="0" presId="urn:microsoft.com/office/officeart/2018/2/layout/IconVerticalSolidList"/>
    <dgm:cxn modelId="{F36B59A1-228D-4A3D-BAA4-2DF2036D1993}" type="presParOf" srcId="{84FE6BA8-1E18-4F77-9561-416B948C519A}" destId="{55808C84-FCD3-49C8-B473-AD5DDB39F4D7}" srcOrd="0" destOrd="0" presId="urn:microsoft.com/office/officeart/2018/2/layout/IconVerticalSolidList"/>
    <dgm:cxn modelId="{27FCE51D-9BE3-4DBB-9F22-014902678DF2}" type="presParOf" srcId="{84FE6BA8-1E18-4F77-9561-416B948C519A}" destId="{8F7F9B24-2B94-4EBF-BCE8-52C3C29A75E9}" srcOrd="1" destOrd="0" presId="urn:microsoft.com/office/officeart/2018/2/layout/IconVerticalSolidList"/>
    <dgm:cxn modelId="{F74130C8-8303-4755-A18C-BB2261A2393C}" type="presParOf" srcId="{84FE6BA8-1E18-4F77-9561-416B948C519A}" destId="{BDD74E7D-26C1-4A87-8FD0-6551CD56FD08}" srcOrd="2" destOrd="0" presId="urn:microsoft.com/office/officeart/2018/2/layout/IconVerticalSolidList"/>
    <dgm:cxn modelId="{70F60F6D-C1DC-4533-B7A4-16467D183B19}" type="presParOf" srcId="{84FE6BA8-1E18-4F77-9561-416B948C519A}" destId="{D370A9F6-6778-462E-98B9-CD533FEB9D6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522968"/>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394883" y="1816683"/>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507738" y="1522968"/>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b="1" kern="1200" dirty="0"/>
            <a:t>Chapter 11</a:t>
          </a:r>
          <a:r>
            <a:rPr lang="en-US" sz="2500" kern="1200" dirty="0"/>
            <a:t>: pg. </a:t>
          </a:r>
          <a:r>
            <a:rPr lang="nl-NL" sz="2500" kern="1200" noProof="0" dirty="0">
              <a:effectLst/>
              <a:latin typeface="inherit"/>
            </a:rPr>
            <a:t>479-515, 519-528</a:t>
          </a:r>
          <a:endParaRPr lang="en-US" sz="2500" kern="1200" dirty="0"/>
        </a:p>
      </dsp:txBody>
      <dsp:txXfrm>
        <a:off x="1507738" y="1522968"/>
        <a:ext cx="9007861" cy="13054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C023-37FA-445D-A049-4A9133DD4285}">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D3FC83-9F80-4F25-828B-82E819A1180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1A462-5A29-4BBD-98ED-6F17B0E3F1F5}">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GSEA: </a:t>
          </a:r>
        </a:p>
      </dsp:txBody>
      <dsp:txXfrm>
        <a:off x="1429899" y="2442"/>
        <a:ext cx="5083704" cy="1238008"/>
      </dsp:txXfrm>
    </dsp:sp>
    <dsp:sp modelId="{55317B04-CF0B-4635-A802-75B3D308BEF2}">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C6C5AF-925D-435F-9374-B8D71144959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0C3289-F7EF-4D59-A46F-642674655E10}">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1) calculates an enrichment score; </a:t>
          </a:r>
        </a:p>
      </dsp:txBody>
      <dsp:txXfrm>
        <a:off x="1429899" y="1549953"/>
        <a:ext cx="5083704" cy="1238008"/>
      </dsp:txXfrm>
    </dsp:sp>
    <dsp:sp modelId="{EAEEF603-7258-4E3D-80FC-2D2DA464AACD}">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57EF8-1647-4A51-B683-8B03B925969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72490E-452F-46D0-9C7F-9B9390B118A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2) estimates significance with a permutation test (the class labels are permuted randomly as part of the null model, and the enrichment score from scrambled labels is calculated 1000 times); </a:t>
          </a:r>
        </a:p>
      </dsp:txBody>
      <dsp:txXfrm>
        <a:off x="1429899" y="3097464"/>
        <a:ext cx="5083704" cy="1238008"/>
      </dsp:txXfrm>
    </dsp:sp>
    <dsp:sp modelId="{55808C84-FCD3-49C8-B473-AD5DDB39F4D7}">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F9B24-2B94-4EBF-BCE8-52C3C29A75E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0A9F6-6778-462E-98B9-CD533FEB9D68}">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3) performs a multiple test correction. The false discovery rate is the estimated probability that a gene set with some enrichment score is a false positive result. </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06D27-01ED-FD41-BE25-AB7099A40841}" type="datetimeFigureOut">
              <a:rPr lang="en-US" smtClean="0"/>
              <a:t>10/1/20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00C25-FB1D-EC40-AE0E-8EE009605AC5}" type="slidenum">
              <a:rPr lang="en-US" smtClean="0"/>
              <a:t>‹#›</a:t>
            </a:fld>
            <a:endParaRPr lang="en-US"/>
          </a:p>
        </p:txBody>
      </p:sp>
    </p:spTree>
    <p:extLst>
      <p:ext uri="{BB962C8B-B14F-4D97-AF65-F5344CB8AC3E}">
        <p14:creationId xmlns:p14="http://schemas.microsoft.com/office/powerpoint/2010/main" val="295558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49989109-1968-F84D-A602-40C69287342A}" type="slidenum">
              <a:rPr lang="en-US" sz="1300"/>
              <a:pPr/>
              <a:t>18</a:t>
            </a:fld>
            <a:endParaRPr lang="en-US" sz="13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64546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F28FDC86-3059-E544-BC0F-40E75558E22D}" type="slidenum">
              <a:rPr lang="en-US" sz="1300"/>
              <a:pPr/>
              <a:t>50</a:t>
            </a:fld>
            <a:endParaRPr lang="en-US" sz="130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89930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0B99F5BE-6B88-8F47-8918-BBEBDD0F8DA6}" type="slidenum">
              <a:rPr lang="en-US" sz="1300"/>
              <a:pPr/>
              <a:t>51</a:t>
            </a:fld>
            <a:endParaRPr lang="en-US" sz="1300"/>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02091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B548EDCB-BBDB-854A-BC8F-C17A93DF43E6}" type="slidenum">
              <a:rPr lang="en-US" sz="1300"/>
              <a:pPr/>
              <a:t>52</a:t>
            </a:fld>
            <a:endParaRPr lang="en-US" sz="130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13498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EE89574B-5DF9-9A46-9161-EB34EDF29B16}" type="slidenum">
              <a:rPr lang="en-US" sz="1300"/>
              <a:pPr/>
              <a:t>24</a:t>
            </a:fld>
            <a:endParaRPr lang="en-US" sz="130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3899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F3E29D0D-DFF5-9648-BB09-BDEA12F76871}" type="slidenum">
              <a:rPr lang="en-US" sz="1300"/>
              <a:pPr/>
              <a:t>29</a:t>
            </a:fld>
            <a:endParaRPr lang="en-US" sz="130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4597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EAEB0407-EA89-3A40-89EF-2EA15A6CF534}" type="slidenum">
              <a:rPr lang="en-US" sz="1300"/>
              <a:pPr/>
              <a:t>33</a:t>
            </a:fld>
            <a:endParaRPr lang="en-US" sz="130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83268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91397136-BB31-1140-B5C3-EBB13BEF680E}" type="slidenum">
              <a:rPr lang="en-US" sz="1300"/>
              <a:pPr/>
              <a:t>38</a:t>
            </a:fld>
            <a:endParaRPr lang="en-US" sz="130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2074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48ECCD1F-DD8B-1144-8758-F2D8BBFE7CE7}" type="slidenum">
              <a:rPr lang="en-US" sz="1300"/>
              <a:pPr/>
              <a:t>46</a:t>
            </a:fld>
            <a:endParaRPr lang="en-US" sz="1300"/>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8475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D17B5B62-AB8A-A64A-B3A2-D32A21A703CC}" type="slidenum">
              <a:rPr lang="en-US" sz="1300"/>
              <a:pPr/>
              <a:t>47</a:t>
            </a:fld>
            <a:endParaRPr lang="en-US" sz="1300"/>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5046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DB172978-E131-794E-8991-BA926EDC003D}" type="slidenum">
              <a:rPr lang="en-US" sz="1300"/>
              <a:pPr/>
              <a:t>48</a:t>
            </a:fld>
            <a:endParaRPr lang="en-US" sz="130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3012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a:defRPr sz="2400">
                <a:solidFill>
                  <a:schemeClr val="tx1"/>
                </a:solidFill>
                <a:latin typeface="Times" charset="0"/>
                <a:ea typeface="ＭＳ Ｐゴシック" charset="0"/>
              </a:defRPr>
            </a:lvl1pPr>
            <a:lvl2pPr marL="729057" indent="-280406" defTabSz="914437">
              <a:defRPr sz="2400">
                <a:solidFill>
                  <a:schemeClr val="tx1"/>
                </a:solidFill>
                <a:latin typeface="Times" charset="0"/>
                <a:ea typeface="ＭＳ Ｐゴシック" charset="0"/>
              </a:defRPr>
            </a:lvl2pPr>
            <a:lvl3pPr marL="1121626" indent="-224325" defTabSz="914437">
              <a:defRPr sz="2400">
                <a:solidFill>
                  <a:schemeClr val="tx1"/>
                </a:solidFill>
                <a:latin typeface="Times" charset="0"/>
                <a:ea typeface="ＭＳ Ｐゴシック" charset="0"/>
              </a:defRPr>
            </a:lvl3pPr>
            <a:lvl4pPr marL="1570276" indent="-224325" defTabSz="914437">
              <a:defRPr sz="2400">
                <a:solidFill>
                  <a:schemeClr val="tx1"/>
                </a:solidFill>
                <a:latin typeface="Times" charset="0"/>
                <a:ea typeface="ＭＳ Ｐゴシック" charset="0"/>
              </a:defRPr>
            </a:lvl4pPr>
            <a:lvl5pPr marL="2018927" indent="-224325" defTabSz="914437">
              <a:defRPr sz="2400">
                <a:solidFill>
                  <a:schemeClr val="tx1"/>
                </a:solidFill>
                <a:latin typeface="Times" charset="0"/>
                <a:ea typeface="ＭＳ Ｐゴシック" charset="0"/>
              </a:defRPr>
            </a:lvl5pPr>
            <a:lvl6pPr marL="2467577" indent="-224325" algn="ctr" defTabSz="914437" eaLnBrk="0" fontAlgn="base" hangingPunct="0">
              <a:spcBef>
                <a:spcPct val="0"/>
              </a:spcBef>
              <a:spcAft>
                <a:spcPct val="0"/>
              </a:spcAft>
              <a:defRPr sz="2400">
                <a:solidFill>
                  <a:schemeClr val="tx1"/>
                </a:solidFill>
                <a:latin typeface="Times" charset="0"/>
                <a:ea typeface="ＭＳ Ｐゴシック" charset="0"/>
              </a:defRPr>
            </a:lvl6pPr>
            <a:lvl7pPr marL="2916227" indent="-224325" algn="ctr" defTabSz="914437" eaLnBrk="0" fontAlgn="base" hangingPunct="0">
              <a:spcBef>
                <a:spcPct val="0"/>
              </a:spcBef>
              <a:spcAft>
                <a:spcPct val="0"/>
              </a:spcAft>
              <a:defRPr sz="2400">
                <a:solidFill>
                  <a:schemeClr val="tx1"/>
                </a:solidFill>
                <a:latin typeface="Times" charset="0"/>
                <a:ea typeface="ＭＳ Ｐゴシック" charset="0"/>
              </a:defRPr>
            </a:lvl7pPr>
            <a:lvl8pPr marL="3364878" indent="-224325" algn="ctr" defTabSz="914437" eaLnBrk="0" fontAlgn="base" hangingPunct="0">
              <a:spcBef>
                <a:spcPct val="0"/>
              </a:spcBef>
              <a:spcAft>
                <a:spcPct val="0"/>
              </a:spcAft>
              <a:defRPr sz="2400">
                <a:solidFill>
                  <a:schemeClr val="tx1"/>
                </a:solidFill>
                <a:latin typeface="Times" charset="0"/>
                <a:ea typeface="ＭＳ Ｐゴシック" charset="0"/>
              </a:defRPr>
            </a:lvl8pPr>
            <a:lvl9pPr marL="3813528" indent="-224325" algn="ctr" defTabSz="914437" eaLnBrk="0" fontAlgn="base" hangingPunct="0">
              <a:spcBef>
                <a:spcPct val="0"/>
              </a:spcBef>
              <a:spcAft>
                <a:spcPct val="0"/>
              </a:spcAft>
              <a:defRPr sz="2400">
                <a:solidFill>
                  <a:schemeClr val="tx1"/>
                </a:solidFill>
                <a:latin typeface="Times" charset="0"/>
                <a:ea typeface="ＭＳ Ｐゴシック" charset="0"/>
              </a:defRPr>
            </a:lvl9pPr>
          </a:lstStyle>
          <a:p>
            <a:fld id="{839C3540-BE22-4648-92CB-995B10966331}" type="slidenum">
              <a:rPr lang="en-US" sz="1300"/>
              <a:pPr/>
              <a:t>49</a:t>
            </a:fld>
            <a:endParaRPr lang="en-US" sz="1300"/>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62855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09A3-964E-674A-8AEE-B20038FC25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A6DFF4C-CBA1-3841-9D19-23D6EA2394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B1A549-56DF-3D44-9644-6515484654DA}"/>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BE005116-18C3-0648-9F53-D07331D1F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B0D646-8B4E-7C49-ACBE-AE29B95D16EC}"/>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43672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D6BE-41DE-3648-A661-C34DBFE225B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C8B06B-45F5-F04E-AFDC-76C7D387656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BE161C2-27BD-844B-B972-14002A68DE22}"/>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BAB7232D-1E8F-1149-BBDA-93AB4E29A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992F7-F2C2-D048-8A17-1CAF14249ABE}"/>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209080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038B4-F792-924E-968A-2689CE6338F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DA6DAD-A22D-F445-97E6-803E6F79B2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C0B04E-57B3-E24C-ABBF-7C2E458BD3D1}"/>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BC64343E-D2BC-8C45-91E5-68E4AE22F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A2C56-E094-4645-9823-A38CD076AB13}"/>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218730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A0C1-DA7E-E543-8FA4-3DC08941D10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E3F716-2BA7-934D-A2A8-495A6FB30AB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F7B99D-09D5-DF4D-9476-DE375B81B2C9}"/>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0894A632-D386-1E4B-9F62-F335D651E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5938FE-03F5-CB4A-A397-92A942ECAABC}"/>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380835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F393-A860-154F-9485-6B1BF8DB4C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F4DC8B3-8C67-D343-AC41-2A4DE6252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AE41B5E-0E54-6847-98A8-95D89D0205DE}"/>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662643D5-1A5B-D84A-AB63-69F13A461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3CB87-59DD-3E40-BF5E-D38383E42A03}"/>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152961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1D23-5E20-3447-A11D-E78CCF74B7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1685A48-F8E9-E54D-BF03-F44D957E68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F19EF2D-8623-0543-8BAB-5D2E81EAD7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2B87283-719A-9E47-BDAF-AE932A660E48}"/>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6" name="Footer Placeholder 5">
            <a:extLst>
              <a:ext uri="{FF2B5EF4-FFF2-40B4-BE49-F238E27FC236}">
                <a16:creationId xmlns:a16="http://schemas.microsoft.com/office/drawing/2014/main" id="{733F9562-D4E7-C043-91E2-251B1200BB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C8B74F-8A28-DC4B-BC3B-4419F1FF4326}"/>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1142391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C476-F483-8B4F-8D0C-CF024CB0878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FA4BA2-0992-8E4F-9107-55798D616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3BB348-A113-E64C-B2DF-110BC49A15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D31634A-14F3-F643-BC07-A3B026A64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F0C037-C8E0-6B47-9630-A918633F25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67EDBDE-816E-3243-BACC-C6EB5828F7D7}"/>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8" name="Footer Placeholder 7">
            <a:extLst>
              <a:ext uri="{FF2B5EF4-FFF2-40B4-BE49-F238E27FC236}">
                <a16:creationId xmlns:a16="http://schemas.microsoft.com/office/drawing/2014/main" id="{8739CABE-6855-AD48-90D2-406A9EAE9C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D5CE23-9C5D-344A-A7B3-01256D9361B2}"/>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44639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3AA4C-2192-1E4E-B338-5493DA0B41D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53B9DEE-A44F-BF45-AFC6-5973B2EDE3F7}"/>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4" name="Footer Placeholder 3">
            <a:extLst>
              <a:ext uri="{FF2B5EF4-FFF2-40B4-BE49-F238E27FC236}">
                <a16:creationId xmlns:a16="http://schemas.microsoft.com/office/drawing/2014/main" id="{44A54BC4-DA30-A14C-A212-CC589DFA9B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F1A523-B3E1-C140-A3FE-B362E1552522}"/>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2381122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8C408-3CD1-A942-94D9-97D35FA6D268}"/>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3" name="Footer Placeholder 2">
            <a:extLst>
              <a:ext uri="{FF2B5EF4-FFF2-40B4-BE49-F238E27FC236}">
                <a16:creationId xmlns:a16="http://schemas.microsoft.com/office/drawing/2014/main" id="{9D065679-E0B3-3941-8511-F19F7E42C3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5D5D97-AFBF-AC46-9A20-75ADC9C5F671}"/>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2818079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BC96-23BA-EC40-9B2F-46F98E62B7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F380354-24F3-4141-A278-E1F85304C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3EDD83E-E5EE-F14F-BD08-D97CEB8B7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30F629-E3DF-524D-A8E9-CE1E4EB39E0E}"/>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6" name="Footer Placeholder 5">
            <a:extLst>
              <a:ext uri="{FF2B5EF4-FFF2-40B4-BE49-F238E27FC236}">
                <a16:creationId xmlns:a16="http://schemas.microsoft.com/office/drawing/2014/main" id="{4E163989-48CB-2B46-B4AE-725FA753FE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F413B4-3704-FA46-AB0C-D0D6ED7EB469}"/>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193349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E8E8C-C67C-0A44-85B5-EBA54B68E7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494A30-19FF-C240-AA0D-0256579532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E476D4-301D-C142-AC7F-0B1E2E2D9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F9C4C-E624-AF4E-9659-B28061B346A7}"/>
              </a:ext>
            </a:extLst>
          </p:cNvPr>
          <p:cNvSpPr>
            <a:spLocks noGrp="1"/>
          </p:cNvSpPr>
          <p:nvPr>
            <p:ph type="dt" sz="half" idx="10"/>
          </p:nvPr>
        </p:nvSpPr>
        <p:spPr/>
        <p:txBody>
          <a:bodyPr/>
          <a:lstStyle/>
          <a:p>
            <a:fld id="{FFF3BB4F-0876-B44D-9079-8F9291B3B669}" type="datetimeFigureOut">
              <a:rPr lang="en-US" smtClean="0"/>
              <a:t>10/1/20</a:t>
            </a:fld>
            <a:endParaRPr lang="en-US"/>
          </a:p>
        </p:txBody>
      </p:sp>
      <p:sp>
        <p:nvSpPr>
          <p:cNvPr id="6" name="Footer Placeholder 5">
            <a:extLst>
              <a:ext uri="{FF2B5EF4-FFF2-40B4-BE49-F238E27FC236}">
                <a16:creationId xmlns:a16="http://schemas.microsoft.com/office/drawing/2014/main" id="{71C5269D-DD14-AC48-9E47-CFD1CA538A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66D88-286C-0B47-8138-2F24EEFBB1BF}"/>
              </a:ext>
            </a:extLst>
          </p:cNvPr>
          <p:cNvSpPr>
            <a:spLocks noGrp="1"/>
          </p:cNvSpPr>
          <p:nvPr>
            <p:ph type="sldNum" sz="quarter" idx="12"/>
          </p:nvPr>
        </p:nvSpPr>
        <p:spPr/>
        <p:txBody>
          <a:bodyPr/>
          <a:lstStyle/>
          <a:p>
            <a:fld id="{096854BC-CA5D-AB49-A294-0646F0F748CA}" type="slidenum">
              <a:rPr lang="en-US" smtClean="0"/>
              <a:t>‹#›</a:t>
            </a:fld>
            <a:endParaRPr lang="en-US"/>
          </a:p>
        </p:txBody>
      </p:sp>
    </p:spTree>
    <p:extLst>
      <p:ext uri="{BB962C8B-B14F-4D97-AF65-F5344CB8AC3E}">
        <p14:creationId xmlns:p14="http://schemas.microsoft.com/office/powerpoint/2010/main" val="3726931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C05110-3BF5-D944-AD53-6F17706110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B385F6-44B6-E145-9685-271904137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34DF38-944C-E141-B1C1-A8E397E5B9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3BB4F-0876-B44D-9079-8F9291B3B669}" type="datetimeFigureOut">
              <a:rPr lang="en-US" smtClean="0"/>
              <a:t>10/1/20</a:t>
            </a:fld>
            <a:endParaRPr lang="en-US"/>
          </a:p>
        </p:txBody>
      </p:sp>
      <p:sp>
        <p:nvSpPr>
          <p:cNvPr id="5" name="Footer Placeholder 4">
            <a:extLst>
              <a:ext uri="{FF2B5EF4-FFF2-40B4-BE49-F238E27FC236}">
                <a16:creationId xmlns:a16="http://schemas.microsoft.com/office/drawing/2014/main" id="{09295D31-603C-AB44-8014-9592BB177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101084-4E5D-674A-9404-453A698485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854BC-CA5D-AB49-A294-0646F0F748CA}" type="slidenum">
              <a:rPr lang="en-US" smtClean="0"/>
              <a:t>‹#›</a:t>
            </a:fld>
            <a:endParaRPr lang="en-US"/>
          </a:p>
        </p:txBody>
      </p:sp>
    </p:spTree>
    <p:extLst>
      <p:ext uri="{BB962C8B-B14F-4D97-AF65-F5344CB8AC3E}">
        <p14:creationId xmlns:p14="http://schemas.microsoft.com/office/powerpoint/2010/main" val="3913775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24C6-38B5-0845-91C0-B91A526DBC84}"/>
              </a:ext>
            </a:extLst>
          </p:cNvPr>
          <p:cNvSpPr>
            <a:spLocks noGrp="1"/>
          </p:cNvSpPr>
          <p:nvPr>
            <p:ph type="ctrTitle"/>
          </p:nvPr>
        </p:nvSpPr>
        <p:spPr>
          <a:xfrm>
            <a:off x="-1387818" y="3656667"/>
            <a:ext cx="7087706" cy="1737360"/>
          </a:xfrm>
        </p:spPr>
        <p:txBody>
          <a:bodyPr anchor="ctr">
            <a:normAutofit/>
          </a:bodyPr>
          <a:lstStyle/>
          <a:p>
            <a:pPr algn="r"/>
            <a:r>
              <a:rPr lang="en-US" dirty="0" err="1"/>
              <a:t>Theorie</a:t>
            </a:r>
            <a:r>
              <a:rPr lang="en-US" dirty="0"/>
              <a:t> </a:t>
            </a:r>
            <a:r>
              <a:rPr lang="en-US" dirty="0" err="1"/>
              <a:t>Bioinformatica</a:t>
            </a:r>
            <a:endParaRPr lang="en-US" dirty="0"/>
          </a:p>
        </p:txBody>
      </p:sp>
      <p:sp>
        <p:nvSpPr>
          <p:cNvPr id="3" name="Subtitle 2">
            <a:extLst>
              <a:ext uri="{FF2B5EF4-FFF2-40B4-BE49-F238E27FC236}">
                <a16:creationId xmlns:a16="http://schemas.microsoft.com/office/drawing/2014/main" id="{E9EB9ED6-B81C-174A-817A-B15BF7B4585E}"/>
              </a:ext>
            </a:extLst>
          </p:cNvPr>
          <p:cNvSpPr>
            <a:spLocks noGrp="1"/>
          </p:cNvSpPr>
          <p:nvPr>
            <p:ph type="subTitle" idx="1"/>
          </p:nvPr>
        </p:nvSpPr>
        <p:spPr>
          <a:xfrm>
            <a:off x="6130768" y="4245947"/>
            <a:ext cx="3211288" cy="1737360"/>
          </a:xfrm>
        </p:spPr>
        <p:txBody>
          <a:bodyPr anchor="ctr">
            <a:normAutofit/>
          </a:bodyPr>
          <a:lstStyle/>
          <a:p>
            <a:pPr algn="l"/>
            <a:r>
              <a:rPr lang="en-US" dirty="0"/>
              <a:t>Faster, better, stronger</a:t>
            </a:r>
          </a:p>
        </p:txBody>
      </p:sp>
      <p:pic>
        <p:nvPicPr>
          <p:cNvPr id="4" name="Picture 3">
            <a:extLst>
              <a:ext uri="{FF2B5EF4-FFF2-40B4-BE49-F238E27FC236}">
                <a16:creationId xmlns:a16="http://schemas.microsoft.com/office/drawing/2014/main" id="{BA2AA4B1-D33B-2A4D-BB22-3EDB383CF87B}"/>
              </a:ext>
            </a:extLst>
          </p:cNvPr>
          <p:cNvPicPr>
            <a:picLocks noChangeAspect="1"/>
          </p:cNvPicPr>
          <p:nvPr/>
        </p:nvPicPr>
        <p:blipFill rotWithShape="1">
          <a:blip r:embed="rId2"/>
          <a:srcRect l="5218" r="-1"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
        <p:nvSpPr>
          <p:cNvPr id="5" name="TextBox 4">
            <a:extLst>
              <a:ext uri="{FF2B5EF4-FFF2-40B4-BE49-F238E27FC236}">
                <a16:creationId xmlns:a16="http://schemas.microsoft.com/office/drawing/2014/main" id="{26D9EFE5-DE0D-E74E-B354-C5AB7861D079}"/>
              </a:ext>
            </a:extLst>
          </p:cNvPr>
          <p:cNvSpPr txBox="1"/>
          <p:nvPr/>
        </p:nvSpPr>
        <p:spPr>
          <a:xfrm>
            <a:off x="109421" y="6359478"/>
            <a:ext cx="7941341" cy="369332"/>
          </a:xfrm>
          <a:prstGeom prst="rect">
            <a:avLst/>
          </a:prstGeom>
          <a:noFill/>
        </p:spPr>
        <p:txBody>
          <a:bodyPr wrap="none" rtlCol="0">
            <a:spAutoFit/>
          </a:bodyPr>
          <a:lstStyle/>
          <a:p>
            <a:r>
              <a:rPr lang="en-US" dirty="0"/>
              <a:t>Bioinformatics and functional  genomics  (3e) – Jonathan Pevsner (Wiley Blackwell)</a:t>
            </a:r>
          </a:p>
        </p:txBody>
      </p:sp>
    </p:spTree>
    <p:extLst>
      <p:ext uri="{BB962C8B-B14F-4D97-AF65-F5344CB8AC3E}">
        <p14:creationId xmlns:p14="http://schemas.microsoft.com/office/powerpoint/2010/main" val="2076981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57AC0F-AD0E-8645-90C7-D5AD2EAD7361}"/>
              </a:ext>
            </a:extLst>
          </p:cNvPr>
          <p:cNvSpPr/>
          <p:nvPr/>
        </p:nvSpPr>
        <p:spPr>
          <a:xfrm>
            <a:off x="0" y="1"/>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122181" y="157491"/>
            <a:ext cx="7947637" cy="523220"/>
          </a:xfrm>
          <a:prstGeom prst="rect">
            <a:avLst/>
          </a:prstGeom>
          <a:noFill/>
        </p:spPr>
        <p:txBody>
          <a:bodyPr wrap="square" rtlCol="0">
            <a:spAutoFit/>
          </a:bodyPr>
          <a:lstStyle/>
          <a:p>
            <a:pPr algn="ctr"/>
            <a:r>
              <a:rPr lang="en-US" sz="2800" dirty="0">
                <a:solidFill>
                  <a:srgbClr val="FF0000"/>
                </a:solidFill>
              </a:rPr>
              <a:t>GEO2R</a:t>
            </a:r>
            <a:r>
              <a:rPr lang="en-US" sz="2800" dirty="0">
                <a:solidFill>
                  <a:schemeClr val="bg1"/>
                </a:solidFill>
              </a:rPr>
              <a:t> executes a series of R scripts</a:t>
            </a:r>
          </a:p>
        </p:txBody>
      </p:sp>
      <p:sp>
        <p:nvSpPr>
          <p:cNvPr id="10" name="TextBox 9"/>
          <p:cNvSpPr txBox="1"/>
          <p:nvPr/>
        </p:nvSpPr>
        <p:spPr>
          <a:xfrm>
            <a:off x="2724665" y="6238844"/>
            <a:ext cx="7239000" cy="461665"/>
          </a:xfrm>
          <a:prstGeom prst="rect">
            <a:avLst/>
          </a:prstGeom>
          <a:noFill/>
          <a:ln>
            <a:solidFill>
              <a:srgbClr val="000000"/>
            </a:solidFill>
          </a:ln>
        </p:spPr>
        <p:txBody>
          <a:bodyPr wrap="square" rtlCol="0">
            <a:spAutoFit/>
          </a:bodyPr>
          <a:lstStyle/>
          <a:p>
            <a:r>
              <a:rPr lang="en-US" sz="2400" dirty="0"/>
              <a:t>Comments are indicated in lines with </a:t>
            </a:r>
            <a:r>
              <a:rPr lang="en-US" sz="2400" dirty="0">
                <a:solidFill>
                  <a:srgbClr val="008000"/>
                </a:solidFill>
                <a:latin typeface="Courier"/>
                <a:cs typeface="Courier"/>
              </a:rPr>
              <a:t>#</a:t>
            </a:r>
            <a:r>
              <a:rPr lang="en-US" sz="2400" dirty="0"/>
              <a:t> and </a:t>
            </a:r>
            <a:r>
              <a:rPr lang="en-US" sz="2400" dirty="0">
                <a:solidFill>
                  <a:srgbClr val="008000"/>
                </a:solidFill>
              </a:rPr>
              <a:t>green</a:t>
            </a:r>
            <a:r>
              <a:rPr lang="en-US" sz="2400" dirty="0"/>
              <a:t> font.</a:t>
            </a:r>
          </a:p>
        </p:txBody>
      </p:sp>
      <p:pic>
        <p:nvPicPr>
          <p:cNvPr id="3" name="Picture 2" descr="Screen Shot 2017-02-28 at 7.52.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265" y="3284208"/>
            <a:ext cx="7622406" cy="2806700"/>
          </a:xfrm>
          <a:prstGeom prst="rect">
            <a:avLst/>
          </a:prstGeom>
        </p:spPr>
      </p:pic>
      <p:sp>
        <p:nvSpPr>
          <p:cNvPr id="6" name="TextBox 5"/>
          <p:cNvSpPr txBox="1"/>
          <p:nvPr/>
        </p:nvSpPr>
        <p:spPr>
          <a:xfrm>
            <a:off x="2648465" y="985509"/>
            <a:ext cx="7239000" cy="2092881"/>
          </a:xfrm>
          <a:prstGeom prst="rect">
            <a:avLst/>
          </a:prstGeom>
          <a:noFill/>
          <a:ln>
            <a:solidFill>
              <a:srgbClr val="000000"/>
            </a:solidFill>
          </a:ln>
        </p:spPr>
        <p:txBody>
          <a:bodyPr wrap="square" rtlCol="0">
            <a:spAutoFit/>
          </a:bodyPr>
          <a:lstStyle/>
          <a:p>
            <a:pPr>
              <a:lnSpc>
                <a:spcPct val="90000"/>
              </a:lnSpc>
            </a:pPr>
            <a:r>
              <a:rPr lang="en-US" sz="2400" dirty="0"/>
              <a:t>We begin with GEO2R.</a:t>
            </a:r>
          </a:p>
          <a:p>
            <a:pPr marL="342900" indent="-342900">
              <a:lnSpc>
                <a:spcPct val="90000"/>
              </a:lnSpc>
              <a:buFont typeface="Arial"/>
              <a:buChar char="•"/>
            </a:pPr>
            <a:r>
              <a:rPr lang="en-US" sz="2400" dirty="0"/>
              <a:t>Simple, web-based tool available at NCBI</a:t>
            </a:r>
          </a:p>
          <a:p>
            <a:pPr marL="342900" indent="-342900">
              <a:lnSpc>
                <a:spcPct val="90000"/>
              </a:lnSpc>
              <a:buFont typeface="Arial"/>
              <a:buChar char="•"/>
            </a:pPr>
            <a:r>
              <a:rPr lang="en-US" sz="2400" dirty="0"/>
              <a:t>We’ll compare trisomy 21 and </a:t>
            </a:r>
            <a:r>
              <a:rPr lang="en-US" sz="2400" dirty="0" err="1"/>
              <a:t>euploid</a:t>
            </a:r>
            <a:r>
              <a:rPr lang="en-US" sz="2400" dirty="0"/>
              <a:t> samples</a:t>
            </a:r>
          </a:p>
          <a:p>
            <a:pPr marL="342900" indent="-342900">
              <a:lnSpc>
                <a:spcPct val="90000"/>
              </a:lnSpc>
              <a:buFont typeface="Arial"/>
              <a:buChar char="•"/>
            </a:pPr>
            <a:r>
              <a:rPr lang="en-US" sz="2400" dirty="0"/>
              <a:t>Although it’s simple to use, it uses R code that we’ll return to soon. This R code involves a steep learning curve, but you can look at via GEO2R. </a:t>
            </a:r>
          </a:p>
        </p:txBody>
      </p:sp>
    </p:spTree>
    <p:extLst>
      <p:ext uri="{BB962C8B-B14F-4D97-AF65-F5344CB8AC3E}">
        <p14:creationId xmlns:p14="http://schemas.microsoft.com/office/powerpoint/2010/main" val="100771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GEO2R executes a series of R scripts</a:t>
            </a:r>
          </a:p>
        </p:txBody>
      </p:sp>
      <p:pic>
        <p:nvPicPr>
          <p:cNvPr id="4" name="Picture 3" descr="Screen Shot 2017-02-28 at 7.52.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622300"/>
            <a:ext cx="6515100" cy="6235700"/>
          </a:xfrm>
          <a:prstGeom prst="rect">
            <a:avLst/>
          </a:prstGeom>
        </p:spPr>
      </p:pic>
    </p:spTree>
    <p:extLst>
      <p:ext uri="{BB962C8B-B14F-4D97-AF65-F5344CB8AC3E}">
        <p14:creationId xmlns:p14="http://schemas.microsoft.com/office/powerpoint/2010/main" val="146495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Analysis of GEO datasets using GEO2R at NCBI</a:t>
            </a:r>
          </a:p>
        </p:txBody>
      </p:sp>
      <p:pic>
        <p:nvPicPr>
          <p:cNvPr id="3" name="Picture 2" descr="Screen Shot 2017-02-28 at 7.5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838200"/>
            <a:ext cx="8801100" cy="4470400"/>
          </a:xfrm>
          <a:prstGeom prst="rect">
            <a:avLst/>
          </a:prstGeom>
        </p:spPr>
      </p:pic>
      <p:sp>
        <p:nvSpPr>
          <p:cNvPr id="10" name="TextBox 9"/>
          <p:cNvSpPr txBox="1"/>
          <p:nvPr/>
        </p:nvSpPr>
        <p:spPr>
          <a:xfrm>
            <a:off x="1606378" y="5604301"/>
            <a:ext cx="8979243" cy="830997"/>
          </a:xfrm>
          <a:prstGeom prst="rect">
            <a:avLst/>
          </a:prstGeom>
          <a:noFill/>
          <a:ln>
            <a:solidFill>
              <a:srgbClr val="000000"/>
            </a:solidFill>
          </a:ln>
        </p:spPr>
        <p:txBody>
          <a:bodyPr wrap="square" rtlCol="0">
            <a:spAutoFit/>
          </a:bodyPr>
          <a:lstStyle/>
          <a:p>
            <a:pPr marL="342900" indent="-342900">
              <a:buFont typeface="Arial"/>
              <a:buChar char="•"/>
            </a:pPr>
            <a:r>
              <a:rPr lang="en-US" sz="2400" dirty="0"/>
              <a:t>We define two groups for analysis (TS21 for trisomy 21, </a:t>
            </a:r>
            <a:r>
              <a:rPr lang="en-US" sz="2400" dirty="0" err="1"/>
              <a:t>euploid</a:t>
            </a:r>
            <a:r>
              <a:rPr lang="en-US" sz="2400" dirty="0"/>
              <a:t>). </a:t>
            </a:r>
          </a:p>
          <a:p>
            <a:pPr marL="342900" indent="-342900">
              <a:buFont typeface="Arial"/>
              <a:buChar char="•"/>
            </a:pPr>
            <a:r>
              <a:rPr lang="en-US" sz="2400" dirty="0"/>
              <a:t>We tell GEO2R which samples belong in each group.</a:t>
            </a:r>
          </a:p>
        </p:txBody>
      </p:sp>
    </p:spTree>
    <p:extLst>
      <p:ext uri="{BB962C8B-B14F-4D97-AF65-F5344CB8AC3E}">
        <p14:creationId xmlns:p14="http://schemas.microsoft.com/office/powerpoint/2010/main" val="44429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Analysis of GEO datasets using GEO2R at NCBI</a:t>
            </a:r>
          </a:p>
        </p:txBody>
      </p:sp>
      <p:sp>
        <p:nvSpPr>
          <p:cNvPr id="5" name="TextBox 4"/>
          <p:cNvSpPr txBox="1"/>
          <p:nvPr/>
        </p:nvSpPr>
        <p:spPr>
          <a:xfrm>
            <a:off x="2960382" y="913942"/>
            <a:ext cx="7162800" cy="830997"/>
          </a:xfrm>
          <a:prstGeom prst="rect">
            <a:avLst/>
          </a:prstGeom>
          <a:noFill/>
          <a:ln>
            <a:solidFill>
              <a:srgbClr val="000000"/>
            </a:solidFill>
          </a:ln>
        </p:spPr>
        <p:txBody>
          <a:bodyPr wrap="square" rtlCol="0">
            <a:spAutoFit/>
          </a:bodyPr>
          <a:lstStyle/>
          <a:p>
            <a:r>
              <a:rPr lang="en-US" sz="2400" dirty="0"/>
              <a:t>With the click of a button we get results for differential expression analysis (based on the R package </a:t>
            </a:r>
            <a:r>
              <a:rPr lang="en-US" sz="2400" dirty="0" err="1"/>
              <a:t>limma</a:t>
            </a:r>
            <a:r>
              <a:rPr lang="en-US" sz="2400" dirty="0"/>
              <a:t>).</a:t>
            </a:r>
          </a:p>
        </p:txBody>
      </p:sp>
      <p:pic>
        <p:nvPicPr>
          <p:cNvPr id="3" name="Picture 2" descr="Screen Shot 2017-02-28 at 7.53.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981200"/>
            <a:ext cx="8547100" cy="3429000"/>
          </a:xfrm>
          <a:prstGeom prst="rect">
            <a:avLst/>
          </a:prstGeom>
        </p:spPr>
      </p:pic>
      <p:sp>
        <p:nvSpPr>
          <p:cNvPr id="8" name="TextBox 7"/>
          <p:cNvSpPr txBox="1"/>
          <p:nvPr/>
        </p:nvSpPr>
        <p:spPr>
          <a:xfrm>
            <a:off x="1577546" y="5854697"/>
            <a:ext cx="8810368" cy="830997"/>
          </a:xfrm>
          <a:prstGeom prst="rect">
            <a:avLst/>
          </a:prstGeom>
          <a:noFill/>
          <a:ln>
            <a:solidFill>
              <a:srgbClr val="000000"/>
            </a:solidFill>
          </a:ln>
        </p:spPr>
        <p:txBody>
          <a:bodyPr wrap="square" rtlCol="0">
            <a:spAutoFit/>
          </a:bodyPr>
          <a:lstStyle/>
          <a:p>
            <a:r>
              <a:rPr lang="en-US" sz="2400" dirty="0">
                <a:solidFill>
                  <a:srgbClr val="FF0000"/>
                </a:solidFill>
              </a:rPr>
              <a:t>red arrows </a:t>
            </a:r>
            <a:r>
              <a:rPr lang="en-US" sz="2400" dirty="0"/>
              <a:t>indicate up-regulated transcripts (in trisomy 21 samples) whose genes are assigned to chromosome 21</a:t>
            </a:r>
          </a:p>
        </p:txBody>
      </p:sp>
    </p:spTree>
    <p:extLst>
      <p:ext uri="{BB962C8B-B14F-4D97-AF65-F5344CB8AC3E}">
        <p14:creationId xmlns:p14="http://schemas.microsoft.com/office/powerpoint/2010/main" val="3868952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1" y="76200"/>
            <a:ext cx="8839201" cy="861774"/>
          </a:xfrm>
          <a:prstGeom prst="rect">
            <a:avLst/>
          </a:prstGeom>
          <a:noFill/>
        </p:spPr>
        <p:txBody>
          <a:bodyPr wrap="square" rtlCol="0">
            <a:spAutoFit/>
          </a:bodyPr>
          <a:lstStyle/>
          <a:p>
            <a:pPr algn="ctr"/>
            <a:r>
              <a:rPr lang="en-US" sz="2500" dirty="0"/>
              <a:t>Using a Fisher’s Exact Test in R to decide if the GEO2R results (up-regulated transcripts on chromosome 21 genes) are significant </a:t>
            </a:r>
          </a:p>
        </p:txBody>
      </p:sp>
      <p:pic>
        <p:nvPicPr>
          <p:cNvPr id="3" name="Picture 2" descr="Screen Shot 2017-02-28 at 7.5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73200"/>
            <a:ext cx="6515100" cy="2844800"/>
          </a:xfrm>
          <a:prstGeom prst="rect">
            <a:avLst/>
          </a:prstGeom>
        </p:spPr>
      </p:pic>
      <p:pic>
        <p:nvPicPr>
          <p:cNvPr id="4" name="Picture 3" descr="Screen Shot 2017-02-28 at 7.53.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4660900"/>
            <a:ext cx="6527800" cy="2120900"/>
          </a:xfrm>
          <a:prstGeom prst="rect">
            <a:avLst/>
          </a:prstGeom>
        </p:spPr>
      </p:pic>
      <p:sp>
        <p:nvSpPr>
          <p:cNvPr id="10" name="TextBox 9"/>
          <p:cNvSpPr txBox="1"/>
          <p:nvPr/>
        </p:nvSpPr>
        <p:spPr>
          <a:xfrm>
            <a:off x="8134350" y="1130300"/>
            <a:ext cx="3276600" cy="1938992"/>
          </a:xfrm>
          <a:prstGeom prst="rect">
            <a:avLst/>
          </a:prstGeom>
          <a:solidFill>
            <a:srgbClr val="FFFFFF"/>
          </a:solidFill>
          <a:ln>
            <a:solidFill>
              <a:srgbClr val="000000"/>
            </a:solidFill>
          </a:ln>
        </p:spPr>
        <p:txBody>
          <a:bodyPr wrap="square" rtlCol="0">
            <a:spAutoFit/>
          </a:bodyPr>
          <a:lstStyle/>
          <a:p>
            <a:r>
              <a:rPr lang="en-US" sz="2400" dirty="0"/>
              <a:t>In R (or in </a:t>
            </a:r>
            <a:r>
              <a:rPr lang="en-US" sz="2400" dirty="0" err="1"/>
              <a:t>RStudio</a:t>
            </a:r>
            <a:r>
              <a:rPr lang="en-US" sz="2400" dirty="0"/>
              <a:t>) get help on how to run Fisher’s Exact Test by entering</a:t>
            </a:r>
            <a:br>
              <a:rPr lang="en-US" sz="2400" dirty="0"/>
            </a:br>
            <a:r>
              <a:rPr lang="en-US" sz="2400" dirty="0">
                <a:solidFill>
                  <a:srgbClr val="FF6600"/>
                </a:solidFill>
                <a:latin typeface="Courier"/>
                <a:cs typeface="Courier"/>
              </a:rPr>
              <a:t>&gt;</a:t>
            </a:r>
            <a:r>
              <a:rPr lang="en-US" sz="2400" dirty="0">
                <a:latin typeface="Courier"/>
                <a:cs typeface="Courier"/>
              </a:rPr>
              <a:t> </a:t>
            </a:r>
            <a:r>
              <a:rPr lang="en-US" sz="2400" dirty="0">
                <a:solidFill>
                  <a:srgbClr val="0000FF"/>
                </a:solidFill>
                <a:latin typeface="Courier"/>
                <a:cs typeface="Courier"/>
              </a:rPr>
              <a:t>?</a:t>
            </a:r>
            <a:r>
              <a:rPr lang="en-US" sz="2400" dirty="0" err="1">
                <a:solidFill>
                  <a:srgbClr val="0000FF"/>
                </a:solidFill>
                <a:latin typeface="Courier"/>
                <a:cs typeface="Courier"/>
              </a:rPr>
              <a:t>fisher.test</a:t>
            </a:r>
            <a:endParaRPr lang="en-US" sz="2400" dirty="0">
              <a:solidFill>
                <a:srgbClr val="0000FF"/>
              </a:solidFill>
              <a:latin typeface="Courier"/>
              <a:cs typeface="Courier"/>
            </a:endParaRPr>
          </a:p>
        </p:txBody>
      </p:sp>
      <p:sp>
        <p:nvSpPr>
          <p:cNvPr id="7" name="TextBox 6"/>
          <p:cNvSpPr txBox="1"/>
          <p:nvPr/>
        </p:nvSpPr>
        <p:spPr>
          <a:xfrm>
            <a:off x="6457950" y="3552510"/>
            <a:ext cx="4953000" cy="1154162"/>
          </a:xfrm>
          <a:prstGeom prst="rect">
            <a:avLst/>
          </a:prstGeom>
          <a:solidFill>
            <a:srgbClr val="FFFFFF"/>
          </a:solidFill>
          <a:ln>
            <a:solidFill>
              <a:srgbClr val="000000"/>
            </a:solidFill>
          </a:ln>
        </p:spPr>
        <p:txBody>
          <a:bodyPr wrap="square" rtlCol="0">
            <a:spAutoFit/>
          </a:bodyPr>
          <a:lstStyle/>
          <a:p>
            <a:r>
              <a:rPr lang="en-US" sz="2300" dirty="0"/>
              <a:t>The probability value (p-value) is very small; we can reject the </a:t>
            </a:r>
            <a:r>
              <a:rPr lang="en-US" sz="2300" b="1" dirty="0"/>
              <a:t>null hypothesis</a:t>
            </a:r>
            <a:r>
              <a:rPr lang="en-US" sz="2300" dirty="0"/>
              <a:t>.</a:t>
            </a:r>
            <a:endParaRPr lang="en-US" sz="2300" dirty="0">
              <a:solidFill>
                <a:srgbClr val="0000FF"/>
              </a:solidFill>
              <a:latin typeface="Courier"/>
              <a:cs typeface="Courier"/>
            </a:endParaRPr>
          </a:p>
        </p:txBody>
      </p:sp>
    </p:spTree>
    <p:extLst>
      <p:ext uri="{BB962C8B-B14F-4D97-AF65-F5344CB8AC3E}">
        <p14:creationId xmlns:p14="http://schemas.microsoft.com/office/powerpoint/2010/main" val="376573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GEO2R results: boxplot of control, experimental samples</a:t>
            </a:r>
          </a:p>
        </p:txBody>
      </p:sp>
      <p:sp>
        <p:nvSpPr>
          <p:cNvPr id="10" name="TextBox 9"/>
          <p:cNvSpPr txBox="1"/>
          <p:nvPr/>
        </p:nvSpPr>
        <p:spPr>
          <a:xfrm>
            <a:off x="331572" y="2411627"/>
            <a:ext cx="3894438" cy="1569660"/>
          </a:xfrm>
          <a:prstGeom prst="rect">
            <a:avLst/>
          </a:prstGeom>
          <a:solidFill>
            <a:srgbClr val="FFFFFF"/>
          </a:solidFill>
          <a:ln>
            <a:solidFill>
              <a:srgbClr val="000000"/>
            </a:solidFill>
          </a:ln>
        </p:spPr>
        <p:txBody>
          <a:bodyPr wrap="square" rtlCol="0">
            <a:spAutoFit/>
          </a:bodyPr>
          <a:lstStyle/>
          <a:p>
            <a:r>
              <a:rPr lang="en-US" sz="2400" dirty="0"/>
              <a:t>The boxplot indicates that the samples we chose to study have been normalized appropriately.</a:t>
            </a:r>
          </a:p>
        </p:txBody>
      </p:sp>
      <p:pic>
        <p:nvPicPr>
          <p:cNvPr id="4" name="Picture 3" descr="Screen Shot 2017-02-28 at 7.53.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838201"/>
            <a:ext cx="5988314" cy="5496605"/>
          </a:xfrm>
          <a:prstGeom prst="rect">
            <a:avLst/>
          </a:prstGeom>
        </p:spPr>
      </p:pic>
    </p:spTree>
    <p:extLst>
      <p:ext uri="{BB962C8B-B14F-4D97-AF65-F5344CB8AC3E}">
        <p14:creationId xmlns:p14="http://schemas.microsoft.com/office/powerpoint/2010/main" val="86287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GEO2R results: boxplot of control, experimental samples</a:t>
            </a:r>
          </a:p>
        </p:txBody>
      </p:sp>
      <p:sp>
        <p:nvSpPr>
          <p:cNvPr id="10" name="TextBox 9"/>
          <p:cNvSpPr txBox="1"/>
          <p:nvPr/>
        </p:nvSpPr>
        <p:spPr>
          <a:xfrm>
            <a:off x="1752600" y="840747"/>
            <a:ext cx="9263449" cy="830997"/>
          </a:xfrm>
          <a:prstGeom prst="rect">
            <a:avLst/>
          </a:prstGeom>
          <a:noFill/>
          <a:ln>
            <a:solidFill>
              <a:srgbClr val="000000"/>
            </a:solidFill>
          </a:ln>
        </p:spPr>
        <p:txBody>
          <a:bodyPr wrap="square" rtlCol="0">
            <a:spAutoFit/>
          </a:bodyPr>
          <a:lstStyle/>
          <a:p>
            <a:r>
              <a:rPr lang="en-US" sz="2400" dirty="0"/>
              <a:t>Example of a regulated transcript, SOD1 (derived from a chromosome 21 gene, expressed at a higher level in trisomy 21 cases than controls).</a:t>
            </a:r>
          </a:p>
        </p:txBody>
      </p:sp>
      <p:pic>
        <p:nvPicPr>
          <p:cNvPr id="3" name="Picture 2" descr="Screen Shot 2017-02-28 at 7.54.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286000"/>
            <a:ext cx="7594600" cy="3368316"/>
          </a:xfrm>
          <a:prstGeom prst="rect">
            <a:avLst/>
          </a:prstGeom>
        </p:spPr>
      </p:pic>
      <p:sp>
        <p:nvSpPr>
          <p:cNvPr id="7" name="TextBox 6"/>
          <p:cNvSpPr txBox="1"/>
          <p:nvPr/>
        </p:nvSpPr>
        <p:spPr>
          <a:xfrm>
            <a:off x="4648200" y="3048001"/>
            <a:ext cx="1524000" cy="461665"/>
          </a:xfrm>
          <a:prstGeom prst="rect">
            <a:avLst/>
          </a:prstGeom>
          <a:solidFill>
            <a:srgbClr val="FFFFFF"/>
          </a:solidFill>
          <a:ln>
            <a:solidFill>
              <a:srgbClr val="000000"/>
            </a:solidFill>
          </a:ln>
        </p:spPr>
        <p:txBody>
          <a:bodyPr wrap="square" rtlCol="0">
            <a:spAutoFit/>
          </a:bodyPr>
          <a:lstStyle/>
          <a:p>
            <a:r>
              <a:rPr lang="en-US" sz="2400" dirty="0"/>
              <a:t>trisomy 21</a:t>
            </a:r>
          </a:p>
        </p:txBody>
      </p:sp>
      <p:sp>
        <p:nvSpPr>
          <p:cNvPr id="9" name="TextBox 8"/>
          <p:cNvSpPr txBox="1"/>
          <p:nvPr/>
        </p:nvSpPr>
        <p:spPr>
          <a:xfrm>
            <a:off x="7924800" y="3124201"/>
            <a:ext cx="1295400" cy="461665"/>
          </a:xfrm>
          <a:prstGeom prst="rect">
            <a:avLst/>
          </a:prstGeom>
          <a:solidFill>
            <a:srgbClr val="FFFFFF"/>
          </a:solidFill>
          <a:ln>
            <a:solidFill>
              <a:srgbClr val="000000"/>
            </a:solidFill>
          </a:ln>
        </p:spPr>
        <p:txBody>
          <a:bodyPr wrap="square" rtlCol="0">
            <a:spAutoFit/>
          </a:bodyPr>
          <a:lstStyle/>
          <a:p>
            <a:r>
              <a:rPr lang="en-US" sz="2400" dirty="0" err="1"/>
              <a:t>euploid</a:t>
            </a:r>
            <a:endParaRPr lang="en-US" sz="2400" dirty="0"/>
          </a:p>
        </p:txBody>
      </p:sp>
      <p:sp>
        <p:nvSpPr>
          <p:cNvPr id="11" name="TextBox 10"/>
          <p:cNvSpPr txBox="1"/>
          <p:nvPr/>
        </p:nvSpPr>
        <p:spPr>
          <a:xfrm>
            <a:off x="1532238" y="3733801"/>
            <a:ext cx="2430162" cy="830997"/>
          </a:xfrm>
          <a:prstGeom prst="rect">
            <a:avLst/>
          </a:prstGeom>
          <a:solidFill>
            <a:srgbClr val="FFFFFF"/>
          </a:solidFill>
          <a:ln>
            <a:solidFill>
              <a:srgbClr val="000000"/>
            </a:solidFill>
          </a:ln>
        </p:spPr>
        <p:txBody>
          <a:bodyPr wrap="square" rtlCol="0">
            <a:spAutoFit/>
          </a:bodyPr>
          <a:lstStyle/>
          <a:p>
            <a:pPr algn="r"/>
            <a:r>
              <a:rPr lang="en-US" sz="2400" dirty="0"/>
              <a:t>Expression levels for </a:t>
            </a:r>
            <a:r>
              <a:rPr lang="en-US" sz="2400" b="1" dirty="0"/>
              <a:t>SOD1</a:t>
            </a:r>
          </a:p>
        </p:txBody>
      </p:sp>
    </p:spTree>
    <p:extLst>
      <p:ext uri="{BB962C8B-B14F-4D97-AF65-F5344CB8AC3E}">
        <p14:creationId xmlns:p14="http://schemas.microsoft.com/office/powerpoint/2010/main" val="1077112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A83056-2568-5049-8B23-3DB323BC82AD}"/>
              </a:ext>
            </a:extLst>
          </p:cNvPr>
          <p:cNvPicPr>
            <a:picLocks noGrp="1" noChangeAspect="1"/>
          </p:cNvPicPr>
          <p:nvPr>
            <p:ph idx="1"/>
          </p:nvPr>
        </p:nvPicPr>
        <p:blipFill>
          <a:blip r:embed="rId2"/>
          <a:stretch>
            <a:fillRect/>
          </a:stretch>
        </p:blipFill>
        <p:spPr>
          <a:xfrm>
            <a:off x="698156" y="314521"/>
            <a:ext cx="10515600" cy="1392877"/>
          </a:xfrm>
        </p:spPr>
      </p:pic>
      <p:sp>
        <p:nvSpPr>
          <p:cNvPr id="6" name="TextBox 5">
            <a:extLst>
              <a:ext uri="{FF2B5EF4-FFF2-40B4-BE49-F238E27FC236}">
                <a16:creationId xmlns:a16="http://schemas.microsoft.com/office/drawing/2014/main" id="{A5A4A3F2-1B2B-CE47-BB38-A3AD13E2F914}"/>
              </a:ext>
            </a:extLst>
          </p:cNvPr>
          <p:cNvSpPr txBox="1"/>
          <p:nvPr/>
        </p:nvSpPr>
        <p:spPr>
          <a:xfrm>
            <a:off x="698156" y="1814040"/>
            <a:ext cx="10058402" cy="1477328"/>
          </a:xfrm>
          <a:prstGeom prst="rect">
            <a:avLst/>
          </a:prstGeom>
          <a:noFill/>
        </p:spPr>
        <p:txBody>
          <a:bodyPr wrap="square" rtlCol="0">
            <a:spAutoFit/>
          </a:bodyPr>
          <a:lstStyle/>
          <a:p>
            <a:r>
              <a:rPr lang="en-US" b="1" dirty="0"/>
              <a:t>Conclusion</a:t>
            </a:r>
            <a:r>
              <a:rPr lang="en-US" dirty="0"/>
              <a:t>: Increased SOD-1 levels in patients with DS may reflect the overexpression by the </a:t>
            </a:r>
            <a:r>
              <a:rPr lang="en-US" dirty="0" err="1"/>
              <a:t>trisomic</a:t>
            </a:r>
            <a:r>
              <a:rPr lang="en-US" dirty="0"/>
              <a:t> state, as a response to the oxidative stress, as has been proposed in DS by several authors. However, it well may be that glial proliferation, which is markedly increased in DS brain, may underlie the increased brain levels of this ubiquitous protein. The decrease of SOD1 in the temporal cortex of patients with AD may reflect an antiapoptotic mechanism or simply cell loss in the brain.</a:t>
            </a:r>
          </a:p>
        </p:txBody>
      </p:sp>
      <p:pic>
        <p:nvPicPr>
          <p:cNvPr id="8" name="Picture 7">
            <a:extLst>
              <a:ext uri="{FF2B5EF4-FFF2-40B4-BE49-F238E27FC236}">
                <a16:creationId xmlns:a16="http://schemas.microsoft.com/office/drawing/2014/main" id="{17F661FF-287D-C645-A482-10FF92DE45AF}"/>
              </a:ext>
            </a:extLst>
          </p:cNvPr>
          <p:cNvPicPr>
            <a:picLocks noChangeAspect="1"/>
          </p:cNvPicPr>
          <p:nvPr/>
        </p:nvPicPr>
        <p:blipFill rotWithShape="1">
          <a:blip r:embed="rId3"/>
          <a:srcRect b="21912"/>
          <a:stretch/>
        </p:blipFill>
        <p:spPr>
          <a:xfrm>
            <a:off x="698156" y="4150793"/>
            <a:ext cx="10642600" cy="1100805"/>
          </a:xfrm>
          <a:prstGeom prst="rect">
            <a:avLst/>
          </a:prstGeom>
        </p:spPr>
      </p:pic>
      <p:sp>
        <p:nvSpPr>
          <p:cNvPr id="9" name="TextBox 8">
            <a:extLst>
              <a:ext uri="{FF2B5EF4-FFF2-40B4-BE49-F238E27FC236}">
                <a16:creationId xmlns:a16="http://schemas.microsoft.com/office/drawing/2014/main" id="{754B916F-B98D-114D-9B81-06BD343BAB71}"/>
              </a:ext>
            </a:extLst>
          </p:cNvPr>
          <p:cNvSpPr txBox="1"/>
          <p:nvPr/>
        </p:nvSpPr>
        <p:spPr>
          <a:xfrm>
            <a:off x="698156" y="5251598"/>
            <a:ext cx="10730117" cy="1200329"/>
          </a:xfrm>
          <a:prstGeom prst="rect">
            <a:avLst/>
          </a:prstGeom>
          <a:noFill/>
        </p:spPr>
        <p:txBody>
          <a:bodyPr wrap="none" rtlCol="0">
            <a:spAutoFit/>
          </a:bodyPr>
          <a:lstStyle/>
          <a:p>
            <a:r>
              <a:rPr lang="en-US" b="1" dirty="0"/>
              <a:t>Conclusion</a:t>
            </a:r>
            <a:r>
              <a:rPr lang="en-US" dirty="0"/>
              <a:t>: We also propose that the increased SOD may be, instead, responsible for the increased incidence of </a:t>
            </a:r>
          </a:p>
          <a:p>
            <a:r>
              <a:rPr lang="en-US" dirty="0"/>
              <a:t>Down's syndrome in children of older women. The augmented antioxidant protection resulting from </a:t>
            </a:r>
          </a:p>
          <a:p>
            <a:r>
              <a:rPr lang="en-US" dirty="0"/>
              <a:t>an extra copy of chromosome 21 may, with time, selectively protect human oocytes from apoptosis,</a:t>
            </a:r>
          </a:p>
          <a:p>
            <a:r>
              <a:rPr lang="en-US" dirty="0"/>
              <a:t>increasing their proportion with age, explaining the higher incidence of this disease.</a:t>
            </a:r>
          </a:p>
        </p:txBody>
      </p:sp>
    </p:spTree>
    <p:extLst>
      <p:ext uri="{BB962C8B-B14F-4D97-AF65-F5344CB8AC3E}">
        <p14:creationId xmlns:p14="http://schemas.microsoft.com/office/powerpoint/2010/main" val="320438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F913DD-42B9-8F4F-9F7B-AD03FFF360F1}"/>
              </a:ext>
            </a:extLst>
          </p:cNvPr>
          <p:cNvSpPr/>
          <p:nvPr/>
        </p:nvSpPr>
        <p:spPr>
          <a:xfrm>
            <a:off x="0" y="203317"/>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30" name="Text Box 2"/>
          <p:cNvSpPr txBox="1">
            <a:spLocks noChangeArrowheads="1"/>
          </p:cNvSpPr>
          <p:nvPr/>
        </p:nvSpPr>
        <p:spPr bwMode="auto">
          <a:xfrm>
            <a:off x="3857238" y="366694"/>
            <a:ext cx="51343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r>
              <a:rPr lang="en-US" sz="2800" dirty="0">
                <a:solidFill>
                  <a:schemeClr val="bg1"/>
                </a:solidFill>
                <a:latin typeface="+mn-lt"/>
              </a:rPr>
              <a:t>Robust multi-array analysis (RMA)</a:t>
            </a:r>
          </a:p>
        </p:txBody>
      </p:sp>
      <p:sp>
        <p:nvSpPr>
          <p:cNvPr id="73731" name="Line 3"/>
          <p:cNvSpPr>
            <a:spLocks noChangeShapeType="1"/>
          </p:cNvSpPr>
          <p:nvPr/>
        </p:nvSpPr>
        <p:spPr bwMode="auto">
          <a:xfrm>
            <a:off x="3048000" y="914400"/>
            <a:ext cx="6942138"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3732" name="Text Box 369"/>
          <p:cNvSpPr txBox="1">
            <a:spLocks noChangeArrowheads="1"/>
          </p:cNvSpPr>
          <p:nvPr/>
        </p:nvSpPr>
        <p:spPr bwMode="auto">
          <a:xfrm>
            <a:off x="3048000" y="2059460"/>
            <a:ext cx="7543800" cy="37548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lnSpc>
                <a:spcPct val="90000"/>
              </a:lnSpc>
              <a:buFontTx/>
              <a:buChar char="•"/>
            </a:pPr>
            <a:r>
              <a:rPr lang="en-US" dirty="0">
                <a:latin typeface="+mn-lt"/>
              </a:rPr>
              <a:t> Developed by Rafael Irizarry, Terry Speed, others</a:t>
            </a:r>
          </a:p>
          <a:p>
            <a:pPr algn="l">
              <a:lnSpc>
                <a:spcPct val="90000"/>
              </a:lnSpc>
              <a:buFontTx/>
              <a:buChar char="•"/>
            </a:pPr>
            <a:r>
              <a:rPr lang="en-US" dirty="0">
                <a:latin typeface="+mn-lt"/>
              </a:rPr>
              <a:t> Available at </a:t>
            </a:r>
            <a:r>
              <a:rPr lang="en-US" dirty="0" err="1">
                <a:latin typeface="+mn-lt"/>
              </a:rPr>
              <a:t>www.bioconductor.org</a:t>
            </a:r>
            <a:r>
              <a:rPr lang="en-US" dirty="0">
                <a:latin typeface="+mn-lt"/>
              </a:rPr>
              <a:t> as an R package</a:t>
            </a:r>
          </a:p>
          <a:p>
            <a:pPr algn="l">
              <a:lnSpc>
                <a:spcPct val="90000"/>
              </a:lnSpc>
            </a:pPr>
            <a:endParaRPr lang="en-US" dirty="0">
              <a:latin typeface="+mn-lt"/>
            </a:endParaRPr>
          </a:p>
          <a:p>
            <a:pPr algn="l">
              <a:lnSpc>
                <a:spcPct val="90000"/>
              </a:lnSpc>
            </a:pPr>
            <a:r>
              <a:rPr lang="en-US" dirty="0">
                <a:latin typeface="+mn-lt"/>
              </a:rPr>
              <a:t>There are three steps:</a:t>
            </a:r>
          </a:p>
          <a:p>
            <a:pPr algn="l">
              <a:lnSpc>
                <a:spcPct val="90000"/>
              </a:lnSpc>
            </a:pPr>
            <a:endParaRPr lang="en-US" dirty="0">
              <a:latin typeface="+mn-lt"/>
            </a:endParaRPr>
          </a:p>
          <a:p>
            <a:pPr algn="l">
              <a:lnSpc>
                <a:spcPct val="90000"/>
              </a:lnSpc>
            </a:pPr>
            <a:r>
              <a:rPr lang="en-US" dirty="0">
                <a:latin typeface="+mn-lt"/>
              </a:rPr>
              <a:t>[1] Background adjustment based on a normal plus    	exponential model (no mismatch data are used)</a:t>
            </a:r>
          </a:p>
          <a:p>
            <a:pPr algn="l">
              <a:lnSpc>
                <a:spcPct val="90000"/>
              </a:lnSpc>
            </a:pPr>
            <a:r>
              <a:rPr lang="en-US" dirty="0">
                <a:latin typeface="+mn-lt"/>
              </a:rPr>
              <a:t>[2] </a:t>
            </a:r>
            <a:r>
              <a:rPr lang="en-US" dirty="0" err="1">
                <a:latin typeface="+mn-lt"/>
              </a:rPr>
              <a:t>Quantile</a:t>
            </a:r>
            <a:r>
              <a:rPr lang="en-US" dirty="0">
                <a:latin typeface="+mn-lt"/>
              </a:rPr>
              <a:t> normalization (nonparametric fitting of 	signal intensity data to normalize their distribution)</a:t>
            </a:r>
          </a:p>
          <a:p>
            <a:pPr algn="l">
              <a:lnSpc>
                <a:spcPct val="90000"/>
              </a:lnSpc>
            </a:pPr>
            <a:r>
              <a:rPr lang="en-US" dirty="0">
                <a:latin typeface="+mn-lt"/>
              </a:rPr>
              <a:t>[3] Fitting a log scale additive model robustly. The model is 	additive: probe effect + sample effect</a:t>
            </a:r>
          </a:p>
        </p:txBody>
      </p:sp>
    </p:spTree>
    <p:extLst>
      <p:ext uri="{BB962C8B-B14F-4D97-AF65-F5344CB8AC3E}">
        <p14:creationId xmlns:p14="http://schemas.microsoft.com/office/powerpoint/2010/main" val="2545652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12C12-A7C3-1143-8153-445F9B5F7470}"/>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006599" y="254000"/>
            <a:ext cx="8534401" cy="523220"/>
          </a:xfrm>
          <a:prstGeom prst="rect">
            <a:avLst/>
          </a:prstGeom>
          <a:noFill/>
        </p:spPr>
        <p:txBody>
          <a:bodyPr wrap="square" rtlCol="0">
            <a:spAutoFit/>
          </a:bodyPr>
          <a:lstStyle/>
          <a:p>
            <a:pPr algn="ctr"/>
            <a:r>
              <a:rPr lang="en-US" sz="2800" dirty="0">
                <a:solidFill>
                  <a:schemeClr val="bg1"/>
                </a:solidFill>
              </a:rPr>
              <a:t>Accuracy and precision</a:t>
            </a:r>
          </a:p>
        </p:txBody>
      </p:sp>
      <p:pic>
        <p:nvPicPr>
          <p:cNvPr id="4" name="Picture 3" descr="Screen Shot 2017-02-28 at 7.55.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438400"/>
            <a:ext cx="8788400" cy="2724404"/>
          </a:xfrm>
          <a:prstGeom prst="rect">
            <a:avLst/>
          </a:prstGeom>
        </p:spPr>
      </p:pic>
      <p:sp>
        <p:nvSpPr>
          <p:cNvPr id="10" name="TextBox 9"/>
          <p:cNvSpPr txBox="1"/>
          <p:nvPr/>
        </p:nvSpPr>
        <p:spPr>
          <a:xfrm>
            <a:off x="8229600" y="1751314"/>
            <a:ext cx="2133600" cy="763286"/>
          </a:xfrm>
          <a:prstGeom prst="rect">
            <a:avLst/>
          </a:prstGeom>
          <a:solidFill>
            <a:srgbClr val="FFFFFF"/>
          </a:solidFill>
          <a:ln>
            <a:solidFill>
              <a:srgbClr val="000000"/>
            </a:solidFill>
          </a:ln>
        </p:spPr>
        <p:txBody>
          <a:bodyPr wrap="square" rtlCol="0">
            <a:spAutoFit/>
          </a:bodyPr>
          <a:lstStyle/>
          <a:p>
            <a:pPr algn="ctr">
              <a:lnSpc>
                <a:spcPct val="90000"/>
              </a:lnSpc>
            </a:pPr>
            <a:r>
              <a:rPr lang="en-US" sz="2400" dirty="0"/>
              <a:t>Good accuracy and precision</a:t>
            </a:r>
          </a:p>
        </p:txBody>
      </p:sp>
      <p:sp>
        <p:nvSpPr>
          <p:cNvPr id="7" name="TextBox 6"/>
          <p:cNvSpPr txBox="1"/>
          <p:nvPr/>
        </p:nvSpPr>
        <p:spPr>
          <a:xfrm>
            <a:off x="5334000" y="1751314"/>
            <a:ext cx="2133600" cy="763286"/>
          </a:xfrm>
          <a:prstGeom prst="rect">
            <a:avLst/>
          </a:prstGeom>
          <a:solidFill>
            <a:srgbClr val="FFFFFF"/>
          </a:solidFill>
          <a:ln>
            <a:solidFill>
              <a:srgbClr val="000000"/>
            </a:solidFill>
          </a:ln>
        </p:spPr>
        <p:txBody>
          <a:bodyPr wrap="square" rtlCol="0">
            <a:spAutoFit/>
          </a:bodyPr>
          <a:lstStyle/>
          <a:p>
            <a:pPr algn="ctr">
              <a:lnSpc>
                <a:spcPct val="90000"/>
              </a:lnSpc>
            </a:pPr>
            <a:r>
              <a:rPr lang="en-US" sz="2400" dirty="0"/>
              <a:t>Good accuracy, low precision</a:t>
            </a:r>
          </a:p>
        </p:txBody>
      </p:sp>
      <p:sp>
        <p:nvSpPr>
          <p:cNvPr id="8" name="TextBox 7"/>
          <p:cNvSpPr txBox="1"/>
          <p:nvPr/>
        </p:nvSpPr>
        <p:spPr>
          <a:xfrm>
            <a:off x="2133600" y="1751314"/>
            <a:ext cx="2286000" cy="763286"/>
          </a:xfrm>
          <a:prstGeom prst="rect">
            <a:avLst/>
          </a:prstGeom>
          <a:solidFill>
            <a:srgbClr val="FFFFFF"/>
          </a:solidFill>
          <a:ln>
            <a:solidFill>
              <a:srgbClr val="000000"/>
            </a:solidFill>
          </a:ln>
        </p:spPr>
        <p:txBody>
          <a:bodyPr wrap="square" rtlCol="0">
            <a:spAutoFit/>
          </a:bodyPr>
          <a:lstStyle/>
          <a:p>
            <a:pPr algn="ctr">
              <a:lnSpc>
                <a:spcPct val="90000"/>
              </a:lnSpc>
            </a:pPr>
            <a:r>
              <a:rPr lang="en-US" sz="2400" dirty="0"/>
              <a:t>Good precision, low accuracy</a:t>
            </a:r>
          </a:p>
        </p:txBody>
      </p:sp>
    </p:spTree>
    <p:extLst>
      <p:ext uri="{BB962C8B-B14F-4D97-AF65-F5344CB8AC3E}">
        <p14:creationId xmlns:p14="http://schemas.microsoft.com/office/powerpoint/2010/main" val="106649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505F1B-A794-5B48-9D06-2A816D273CB5}"/>
              </a:ext>
            </a:extLst>
          </p:cNvPr>
          <p:cNvGraphicFramePr>
            <a:graphicFrameLocks noGrp="1"/>
          </p:cNvGraphicFramePr>
          <p:nvPr>
            <p:ph idx="1"/>
          </p:nvPr>
        </p:nvGraphicFramePr>
        <p:xfrm>
          <a:off x="2005915" y="1788487"/>
          <a:ext cx="8626590" cy="4532537"/>
        </p:xfrm>
        <a:graphic>
          <a:graphicData uri="http://schemas.openxmlformats.org/drawingml/2006/table">
            <a:tbl>
              <a:tblPr/>
              <a:tblGrid>
                <a:gridCol w="1725318">
                  <a:extLst>
                    <a:ext uri="{9D8B030D-6E8A-4147-A177-3AD203B41FA5}">
                      <a16:colId xmlns:a16="http://schemas.microsoft.com/office/drawing/2014/main" val="3883262728"/>
                    </a:ext>
                  </a:extLst>
                </a:gridCol>
                <a:gridCol w="1725318">
                  <a:extLst>
                    <a:ext uri="{9D8B030D-6E8A-4147-A177-3AD203B41FA5}">
                      <a16:colId xmlns:a16="http://schemas.microsoft.com/office/drawing/2014/main" val="559988272"/>
                    </a:ext>
                  </a:extLst>
                </a:gridCol>
                <a:gridCol w="1725318">
                  <a:extLst>
                    <a:ext uri="{9D8B030D-6E8A-4147-A177-3AD203B41FA5}">
                      <a16:colId xmlns:a16="http://schemas.microsoft.com/office/drawing/2014/main" val="472469560"/>
                    </a:ext>
                  </a:extLst>
                </a:gridCol>
                <a:gridCol w="1447926">
                  <a:extLst>
                    <a:ext uri="{9D8B030D-6E8A-4147-A177-3AD203B41FA5}">
                      <a16:colId xmlns:a16="http://schemas.microsoft.com/office/drawing/2014/main" val="854057054"/>
                    </a:ext>
                  </a:extLst>
                </a:gridCol>
                <a:gridCol w="2002710">
                  <a:extLst>
                    <a:ext uri="{9D8B030D-6E8A-4147-A177-3AD203B41FA5}">
                      <a16:colId xmlns:a16="http://schemas.microsoft.com/office/drawing/2014/main" val="3954494091"/>
                    </a:ext>
                  </a:extLst>
                </a:gridCol>
              </a:tblGrid>
              <a:tr h="268179">
                <a:tc>
                  <a:txBody>
                    <a:bodyPr/>
                    <a:lstStyle/>
                    <a:p>
                      <a:pPr algn="l"/>
                      <a:r>
                        <a:rPr lang="nl-NL" sz="1500" b="1" noProof="0" dirty="0">
                          <a:effectLst/>
                          <a:latin typeface="inherit"/>
                        </a:rPr>
                        <a:t>College</a:t>
                      </a:r>
                    </a:p>
                  </a:txBody>
                  <a:tcPr marL="45326" marR="45326" marT="22664" marB="22664" anchor="ctr">
                    <a:lnL>
                      <a:noFill/>
                    </a:lnL>
                    <a:lnR>
                      <a:noFill/>
                    </a:lnR>
                    <a:lnT>
                      <a:noFill/>
                    </a:lnT>
                    <a:lnB>
                      <a:noFill/>
                    </a:lnB>
                  </a:tcPr>
                </a:tc>
                <a:tc>
                  <a:txBody>
                    <a:bodyPr/>
                    <a:lstStyle/>
                    <a:p>
                      <a:pPr algn="l"/>
                      <a:r>
                        <a:rPr lang="nl-NL" sz="1500" b="1" noProof="0" dirty="0">
                          <a:effectLst/>
                          <a:latin typeface="inherit"/>
                        </a:rPr>
                        <a:t>Onderwerp</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 Hoofdstuk</a:t>
                      </a:r>
                    </a:p>
                  </a:txBody>
                  <a:tcPr marL="45326" marR="45326" marT="22664" marB="22664" anchor="ctr">
                    <a:lnL>
                      <a:noFill/>
                    </a:lnL>
                    <a:lnR>
                      <a:noFill/>
                    </a:lnR>
                    <a:lnT>
                      <a:noFill/>
                    </a:lnT>
                    <a:lnB>
                      <a:noFill/>
                    </a:lnB>
                  </a:tcPr>
                </a:tc>
                <a:tc>
                  <a:txBody>
                    <a:bodyPr/>
                    <a:lstStyle/>
                    <a:p>
                      <a:pPr algn="l"/>
                      <a:r>
                        <a:rPr lang="nl-NL" sz="1500" b="1" noProof="0" dirty="0">
                          <a:effectLst/>
                          <a:latin typeface="inherit"/>
                        </a:rPr>
                        <a:t>Pagina's</a:t>
                      </a:r>
                    </a:p>
                  </a:txBody>
                  <a:tcPr marL="45326" marR="45326" marT="22664" marB="22664" anchor="ctr">
                    <a:lnL>
                      <a:noFill/>
                    </a:lnL>
                    <a:lnR>
                      <a:noFill/>
                    </a:lnR>
                    <a:lnT>
                      <a:noFill/>
                    </a:lnT>
                    <a:lnB>
                      <a:noFill/>
                    </a:lnB>
                  </a:tcPr>
                </a:tc>
                <a:tc>
                  <a:txBody>
                    <a:bodyPr/>
                    <a:lstStyle/>
                    <a:p>
                      <a:pPr algn="l"/>
                      <a:r>
                        <a:rPr lang="nl-NL" sz="1500" b="1" noProof="0" dirty="0">
                          <a:effectLst/>
                          <a:latin typeface="inherit"/>
                        </a:rPr>
                        <a:t>Opmerkingen</a:t>
                      </a:r>
                    </a:p>
                  </a:txBody>
                  <a:tcPr marL="45326" marR="45326" marT="22664" marB="22664" anchor="ctr">
                    <a:lnL>
                      <a:noFill/>
                    </a:lnL>
                    <a:lnR>
                      <a:noFill/>
                    </a:lnR>
                    <a:lnT>
                      <a:noFill/>
                    </a:lnT>
                    <a:lnB>
                      <a:noFill/>
                    </a:lnB>
                  </a:tcPr>
                </a:tc>
                <a:extLst>
                  <a:ext uri="{0D108BD9-81ED-4DB2-BD59-A6C34878D82A}">
                    <a16:rowId xmlns:a16="http://schemas.microsoft.com/office/drawing/2014/main" val="573638149"/>
                  </a:ext>
                </a:extLst>
              </a:tr>
              <a:tr h="692387">
                <a:tc>
                  <a:txBody>
                    <a:bodyPr/>
                    <a:lstStyle/>
                    <a:p>
                      <a:pPr algn="l"/>
                      <a:r>
                        <a:rPr lang="nl-NL" sz="1500" noProof="0" dirty="0">
                          <a:effectLst/>
                          <a:latin typeface="inherit"/>
                        </a:rPr>
                        <a:t>1</a:t>
                      </a:r>
                    </a:p>
                  </a:txBody>
                  <a:tcPr marL="45326" marR="45326" marT="22664" marB="22664" anchor="ctr">
                    <a:lnL>
                      <a:noFill/>
                    </a:lnL>
                    <a:lnR>
                      <a:noFill/>
                    </a:lnR>
                    <a:lnT>
                      <a:noFill/>
                    </a:lnT>
                    <a:lnB>
                      <a:noFill/>
                    </a:lnB>
                  </a:tcPr>
                </a:tc>
                <a:tc>
                  <a:txBody>
                    <a:bodyPr/>
                    <a:lstStyle/>
                    <a:p>
                      <a:pPr algn="l"/>
                      <a:r>
                        <a:rPr lang="nl-NL" sz="1500" noProof="0" dirty="0" err="1">
                          <a:effectLst/>
                          <a:latin typeface="inherit"/>
                        </a:rPr>
                        <a:t>Recap</a:t>
                      </a:r>
                      <a:r>
                        <a:rPr lang="nl-NL" sz="1500" noProof="0" dirty="0">
                          <a:effectLst/>
                          <a:latin typeface="inherit"/>
                        </a:rPr>
                        <a:t> </a:t>
                      </a:r>
                      <a:r>
                        <a:rPr lang="nl-NL" sz="1500" noProof="0" dirty="0" err="1">
                          <a:effectLst/>
                          <a:latin typeface="inherit"/>
                        </a:rPr>
                        <a:t>Bioinf</a:t>
                      </a:r>
                      <a:r>
                        <a:rPr lang="nl-NL" sz="1500" noProof="0" dirty="0">
                          <a:effectLst/>
                          <a:latin typeface="inherit"/>
                        </a:rPr>
                        <a:t> 1</a:t>
                      </a:r>
                    </a:p>
                  </a:txBody>
                  <a:tcPr marL="45326" marR="45326" marT="22664" marB="22664" anchor="ctr">
                    <a:lnL>
                      <a:noFill/>
                    </a:lnL>
                    <a:lnR>
                      <a:noFill/>
                    </a:lnR>
                    <a:lnT>
                      <a:noFill/>
                    </a:lnT>
                    <a:lnB>
                      <a:noFill/>
                    </a:lnB>
                  </a:tcPr>
                </a:tc>
                <a:tc>
                  <a:txBody>
                    <a:bodyPr/>
                    <a:lstStyle/>
                    <a:p>
                      <a:pPr algn="l"/>
                      <a:r>
                        <a:rPr lang="nl-NL" sz="1500" noProof="0">
                          <a:effectLst/>
                          <a:latin typeface="inherit"/>
                        </a:rPr>
                        <a:t>3-4</a:t>
                      </a:r>
                    </a:p>
                  </a:txBody>
                  <a:tcPr marL="45326" marR="45326" marT="22664" marB="22664" anchor="ctr">
                    <a:lnL>
                      <a:noFill/>
                    </a:lnL>
                    <a:lnR>
                      <a:noFill/>
                    </a:lnR>
                    <a:lnT>
                      <a:noFill/>
                    </a:lnT>
                    <a:lnB>
                      <a:noFill/>
                    </a:lnB>
                  </a:tcPr>
                </a:tc>
                <a:tc>
                  <a:txBody>
                    <a:bodyPr/>
                    <a:lstStyle/>
                    <a:p>
                      <a:pPr algn="l"/>
                      <a:r>
                        <a:rPr lang="nl-NL" sz="1500" noProof="0">
                          <a:effectLst/>
                          <a:latin typeface="inherit"/>
                        </a:rPr>
                        <a:t>Zie Bioinf1</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Deze stof word t bekend verondersteld!</a:t>
                      </a:r>
                    </a:p>
                  </a:txBody>
                  <a:tcPr marL="45326" marR="45326" marT="22664" marB="22664" anchor="ctr">
                    <a:lnL>
                      <a:noFill/>
                    </a:lnL>
                    <a:lnR>
                      <a:noFill/>
                    </a:lnR>
                    <a:lnT>
                      <a:noFill/>
                    </a:lnT>
                    <a:lnB>
                      <a:noFill/>
                    </a:lnB>
                  </a:tcPr>
                </a:tc>
                <a:extLst>
                  <a:ext uri="{0D108BD9-81ED-4DB2-BD59-A6C34878D82A}">
                    <a16:rowId xmlns:a16="http://schemas.microsoft.com/office/drawing/2014/main" val="1185488950"/>
                  </a:ext>
                </a:extLst>
              </a:tr>
              <a:tr h="480282">
                <a:tc>
                  <a:txBody>
                    <a:bodyPr/>
                    <a:lstStyle/>
                    <a:p>
                      <a:pPr algn="l"/>
                      <a:r>
                        <a:rPr lang="nl-NL" sz="1500" noProof="0" dirty="0">
                          <a:effectLst/>
                          <a:latin typeface="inherit"/>
                        </a:rPr>
                        <a:t>2</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Next </a:t>
                      </a:r>
                      <a:r>
                        <a:rPr lang="nl-NL" sz="1500" noProof="0" dirty="0" err="1">
                          <a:effectLst/>
                          <a:latin typeface="inherit"/>
                        </a:rPr>
                        <a:t>Generation</a:t>
                      </a:r>
                      <a:r>
                        <a:rPr lang="nl-NL" sz="1500" noProof="0" dirty="0">
                          <a:effectLst/>
                          <a:latin typeface="inherit"/>
                        </a:rPr>
                        <a:t> </a:t>
                      </a:r>
                      <a:r>
                        <a:rPr lang="nl-NL" sz="1500" noProof="0" dirty="0" err="1">
                          <a:effectLst/>
                          <a:latin typeface="inherit"/>
                        </a:rPr>
                        <a:t>Sequencing</a:t>
                      </a:r>
                      <a:r>
                        <a:rPr lang="nl-NL" sz="1500" noProof="0" dirty="0">
                          <a:effectLst/>
                          <a:latin typeface="inherit"/>
                        </a:rPr>
                        <a:t> </a:t>
                      </a:r>
                    </a:p>
                  </a:txBody>
                  <a:tcPr marL="45326" marR="45326" marT="22664" marB="22664" anchor="ctr">
                    <a:lnL>
                      <a:noFill/>
                    </a:lnL>
                    <a:lnR>
                      <a:noFill/>
                    </a:lnR>
                    <a:lnT>
                      <a:noFill/>
                    </a:lnT>
                    <a:lnB>
                      <a:noFill/>
                    </a:lnB>
                  </a:tcPr>
                </a:tc>
                <a:tc>
                  <a:txBody>
                    <a:bodyPr/>
                    <a:lstStyle/>
                    <a:p>
                      <a:pPr algn="l"/>
                      <a:r>
                        <a:rPr lang="nl-NL" sz="1500" noProof="0">
                          <a:effectLst/>
                          <a:latin typeface="inherit"/>
                        </a:rPr>
                        <a:t>9 </a:t>
                      </a:r>
                    </a:p>
                  </a:txBody>
                  <a:tcPr marL="45326" marR="45326" marT="22664" marB="22664" anchor="ctr">
                    <a:lnL>
                      <a:noFill/>
                    </a:lnL>
                    <a:lnR>
                      <a:noFill/>
                    </a:lnR>
                    <a:lnT>
                      <a:noFill/>
                    </a:lnT>
                    <a:lnB>
                      <a:noFill/>
                    </a:lnB>
                  </a:tcPr>
                </a:tc>
                <a:tc>
                  <a:txBody>
                    <a:bodyPr/>
                    <a:lstStyle/>
                    <a:p>
                      <a:pPr algn="l"/>
                      <a:r>
                        <a:rPr lang="nl-NL" sz="1500" noProof="0">
                          <a:effectLst/>
                          <a:latin typeface="inherit"/>
                        </a:rPr>
                        <a:t> 377-423</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Niet de source code in je hoofd stampen!</a:t>
                      </a:r>
                    </a:p>
                  </a:txBody>
                  <a:tcPr marL="45326" marR="45326" marT="22664" marB="22664" anchor="ctr">
                    <a:lnL>
                      <a:noFill/>
                    </a:lnL>
                    <a:lnR>
                      <a:noFill/>
                    </a:lnR>
                    <a:lnT>
                      <a:noFill/>
                    </a:lnT>
                    <a:lnB>
                      <a:noFill/>
                    </a:lnB>
                  </a:tcPr>
                </a:tc>
                <a:extLst>
                  <a:ext uri="{0D108BD9-81ED-4DB2-BD59-A6C34878D82A}">
                    <a16:rowId xmlns:a16="http://schemas.microsoft.com/office/drawing/2014/main" val="2004201993"/>
                  </a:ext>
                </a:extLst>
              </a:tr>
              <a:tr h="692387">
                <a:tc>
                  <a:txBody>
                    <a:bodyPr/>
                    <a:lstStyle/>
                    <a:p>
                      <a:pPr algn="l"/>
                      <a:r>
                        <a:rPr lang="nl-NL" sz="1500" noProof="0" dirty="0">
                          <a:effectLst/>
                          <a:latin typeface="inherit"/>
                        </a:rPr>
                        <a:t>3</a:t>
                      </a:r>
                    </a:p>
                  </a:txBody>
                  <a:tcPr marL="45326" marR="45326" marT="22664" marB="22664" anchor="ctr">
                    <a:lnL>
                      <a:noFill/>
                    </a:lnL>
                    <a:lnR>
                      <a:noFill/>
                    </a:lnR>
                    <a:lnT>
                      <a:noFill/>
                    </a:lnT>
                    <a:lnB>
                      <a:noFill/>
                    </a:lnB>
                  </a:tcPr>
                </a:tc>
                <a:tc>
                  <a:txBody>
                    <a:bodyPr/>
                    <a:lstStyle/>
                    <a:p>
                      <a:pPr algn="l"/>
                      <a:r>
                        <a:rPr lang="nl-NL" sz="1500" noProof="0" dirty="0" err="1">
                          <a:effectLst/>
                          <a:latin typeface="inherit"/>
                        </a:rPr>
                        <a:t>RNASeq</a:t>
                      </a:r>
                      <a:endParaRPr lang="nl-NL" sz="1500" noProof="0" dirty="0">
                        <a:effectLst/>
                        <a:latin typeface="inherit"/>
                      </a:endParaRPr>
                    </a:p>
                  </a:txBody>
                  <a:tcPr marL="45326" marR="45326" marT="22664" marB="22664" anchor="ctr">
                    <a:lnL>
                      <a:noFill/>
                    </a:lnL>
                    <a:lnR>
                      <a:noFill/>
                    </a:lnR>
                    <a:lnT>
                      <a:noFill/>
                    </a:lnT>
                    <a:lnB>
                      <a:noFill/>
                    </a:lnB>
                  </a:tcPr>
                </a:tc>
                <a:tc>
                  <a:txBody>
                    <a:bodyPr/>
                    <a:lstStyle/>
                    <a:p>
                      <a:pPr algn="l"/>
                      <a:r>
                        <a:rPr lang="nl-NL" sz="1500" noProof="0" dirty="0">
                          <a:effectLst/>
                          <a:latin typeface="inherit"/>
                        </a:rPr>
                        <a:t>11</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479-515,519-528</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Niet de letterlijke R code, niet </a:t>
                      </a:r>
                      <a:r>
                        <a:rPr lang="nl-NL" sz="1500" noProof="0" dirty="0" err="1">
                          <a:effectLst/>
                          <a:latin typeface="inherit"/>
                        </a:rPr>
                        <a:t>fig</a:t>
                      </a:r>
                      <a:r>
                        <a:rPr lang="nl-NL" sz="1500" noProof="0" dirty="0">
                          <a:effectLst/>
                          <a:latin typeface="inherit"/>
                        </a:rPr>
                        <a:t> 11.17, 11.18, 11.19, 11.20</a:t>
                      </a:r>
                    </a:p>
                  </a:txBody>
                  <a:tcPr marL="45326" marR="45326" marT="22664" marB="22664" anchor="ctr">
                    <a:lnL>
                      <a:noFill/>
                    </a:lnL>
                    <a:lnR>
                      <a:noFill/>
                    </a:lnR>
                    <a:lnT>
                      <a:noFill/>
                    </a:lnT>
                    <a:lnB>
                      <a:noFill/>
                    </a:lnB>
                  </a:tcPr>
                </a:tc>
                <a:extLst>
                  <a:ext uri="{0D108BD9-81ED-4DB2-BD59-A6C34878D82A}">
                    <a16:rowId xmlns:a16="http://schemas.microsoft.com/office/drawing/2014/main" val="27777071"/>
                  </a:ext>
                </a:extLst>
              </a:tr>
              <a:tr h="480282">
                <a:tc>
                  <a:txBody>
                    <a:bodyPr/>
                    <a:lstStyle/>
                    <a:p>
                      <a:pPr algn="l"/>
                      <a:r>
                        <a:rPr lang="nl-NL" sz="1500" noProof="0" dirty="0">
                          <a:effectLst/>
                          <a:latin typeface="inherit"/>
                        </a:rPr>
                        <a:t>4</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Multiple </a:t>
                      </a:r>
                      <a:r>
                        <a:rPr lang="nl-NL" sz="1500" noProof="0" dirty="0" err="1">
                          <a:effectLst/>
                          <a:latin typeface="inherit"/>
                        </a:rPr>
                        <a:t>Sequence</a:t>
                      </a:r>
                      <a:r>
                        <a:rPr lang="nl-NL" sz="1500" noProof="0" dirty="0">
                          <a:effectLst/>
                          <a:latin typeface="inherit"/>
                        </a:rPr>
                        <a:t> </a:t>
                      </a:r>
                      <a:r>
                        <a:rPr lang="nl-NL" sz="1500" noProof="0" dirty="0" err="1">
                          <a:effectLst/>
                          <a:latin typeface="inherit"/>
                        </a:rPr>
                        <a:t>Alignment</a:t>
                      </a:r>
                      <a:endParaRPr lang="nl-NL" sz="1500" noProof="0" dirty="0">
                        <a:effectLst/>
                        <a:latin typeface="inherit"/>
                      </a:endParaRPr>
                    </a:p>
                  </a:txBody>
                  <a:tcPr marL="45326" marR="45326" marT="22664" marB="22664" anchor="ctr">
                    <a:lnL>
                      <a:noFill/>
                    </a:lnL>
                    <a:lnR>
                      <a:noFill/>
                    </a:lnR>
                    <a:lnT>
                      <a:noFill/>
                    </a:lnT>
                    <a:lnB>
                      <a:noFill/>
                    </a:lnB>
                  </a:tcPr>
                </a:tc>
                <a:tc>
                  <a:txBody>
                    <a:bodyPr/>
                    <a:lstStyle/>
                    <a:p>
                      <a:pPr algn="l"/>
                      <a:r>
                        <a:rPr lang="nl-NL" sz="1500" noProof="0">
                          <a:effectLst/>
                          <a:latin typeface="inherit"/>
                        </a:rPr>
                        <a:t>6</a:t>
                      </a:r>
                    </a:p>
                  </a:txBody>
                  <a:tcPr marL="45326" marR="45326" marT="22664" marB="22664" anchor="ctr">
                    <a:lnL>
                      <a:noFill/>
                    </a:lnL>
                    <a:lnR>
                      <a:noFill/>
                    </a:lnR>
                    <a:lnT>
                      <a:noFill/>
                    </a:lnT>
                    <a:lnB>
                      <a:noFill/>
                    </a:lnB>
                  </a:tcPr>
                </a:tc>
                <a:tc>
                  <a:txBody>
                    <a:bodyPr/>
                    <a:lstStyle/>
                    <a:p>
                      <a:pPr algn="l"/>
                      <a:r>
                        <a:rPr lang="nl-NL" sz="1500" noProof="0">
                          <a:effectLst/>
                          <a:latin typeface="inherit"/>
                        </a:rPr>
                        <a:t>205-217, 221-223</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Niet Box 6.3</a:t>
                      </a:r>
                    </a:p>
                  </a:txBody>
                  <a:tcPr marL="45326" marR="45326" marT="22664" marB="22664" anchor="ctr">
                    <a:lnL>
                      <a:noFill/>
                    </a:lnL>
                    <a:lnR>
                      <a:noFill/>
                    </a:lnR>
                    <a:lnT>
                      <a:noFill/>
                    </a:lnT>
                    <a:lnB>
                      <a:noFill/>
                    </a:lnB>
                  </a:tcPr>
                </a:tc>
                <a:extLst>
                  <a:ext uri="{0D108BD9-81ED-4DB2-BD59-A6C34878D82A}">
                    <a16:rowId xmlns:a16="http://schemas.microsoft.com/office/drawing/2014/main" val="37113829"/>
                  </a:ext>
                </a:extLst>
              </a:tr>
              <a:tr h="480282">
                <a:tc>
                  <a:txBody>
                    <a:bodyPr/>
                    <a:lstStyle/>
                    <a:p>
                      <a:pPr algn="l"/>
                      <a:r>
                        <a:rPr lang="nl-NL" sz="1500" noProof="0" dirty="0">
                          <a:effectLst/>
                          <a:latin typeface="inherit"/>
                        </a:rPr>
                        <a:t>8/9</a:t>
                      </a:r>
                    </a:p>
                  </a:txBody>
                  <a:tcPr marL="45326" marR="45326" marT="22664" marB="22664" anchor="ctr">
                    <a:lnL>
                      <a:noFill/>
                    </a:lnL>
                    <a:lnR>
                      <a:noFill/>
                    </a:lnR>
                    <a:lnT>
                      <a:noFill/>
                    </a:lnT>
                    <a:lnB>
                      <a:noFill/>
                    </a:lnB>
                  </a:tcPr>
                </a:tc>
                <a:tc>
                  <a:txBody>
                    <a:bodyPr/>
                    <a:lstStyle/>
                    <a:p>
                      <a:pPr algn="l"/>
                      <a:r>
                        <a:rPr lang="nl-NL" sz="1500" noProof="0">
                          <a:effectLst/>
                          <a:latin typeface="inherit"/>
                        </a:rPr>
                        <a:t>Assembly</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9/15</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395-398,730-736</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Bestudeer ook de </a:t>
                      </a:r>
                      <a:r>
                        <a:rPr lang="nl-NL" sz="1500" noProof="0" dirty="0" err="1">
                          <a:effectLst/>
                          <a:latin typeface="inherit"/>
                        </a:rPr>
                        <a:t>Powerpoint</a:t>
                      </a:r>
                      <a:r>
                        <a:rPr lang="nl-NL" sz="1500" noProof="0" dirty="0">
                          <a:effectLst/>
                          <a:latin typeface="inherit"/>
                        </a:rPr>
                        <a:t> extra!</a:t>
                      </a:r>
                    </a:p>
                  </a:txBody>
                  <a:tcPr marL="45326" marR="45326" marT="22664" marB="22664" anchor="ctr">
                    <a:lnL>
                      <a:noFill/>
                    </a:lnL>
                    <a:lnR>
                      <a:noFill/>
                    </a:lnR>
                    <a:lnT>
                      <a:noFill/>
                    </a:lnT>
                    <a:lnB>
                      <a:noFill/>
                    </a:lnB>
                  </a:tcPr>
                </a:tc>
                <a:extLst>
                  <a:ext uri="{0D108BD9-81ED-4DB2-BD59-A6C34878D82A}">
                    <a16:rowId xmlns:a16="http://schemas.microsoft.com/office/drawing/2014/main" val="865226473"/>
                  </a:ext>
                </a:extLst>
              </a:tr>
              <a:tr h="692387">
                <a:tc>
                  <a:txBody>
                    <a:bodyPr/>
                    <a:lstStyle/>
                    <a:p>
                      <a:pPr algn="l"/>
                      <a:r>
                        <a:rPr lang="nl-NL" sz="1500" noProof="0" dirty="0">
                          <a:effectLst/>
                          <a:latin typeface="inherit"/>
                        </a:rPr>
                        <a:t>10</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The </a:t>
                      </a:r>
                      <a:r>
                        <a:rPr lang="nl-NL" sz="1500" noProof="0" dirty="0" err="1">
                          <a:effectLst/>
                          <a:latin typeface="inherit"/>
                        </a:rPr>
                        <a:t>Burrough</a:t>
                      </a:r>
                      <a:r>
                        <a:rPr lang="nl-NL" sz="1500" noProof="0" dirty="0">
                          <a:effectLst/>
                          <a:latin typeface="inherit"/>
                        </a:rPr>
                        <a:t>-Wheeler </a:t>
                      </a:r>
                      <a:r>
                        <a:rPr lang="nl-NL" sz="1500" noProof="0" dirty="0" err="1">
                          <a:effectLst/>
                          <a:latin typeface="inherit"/>
                        </a:rPr>
                        <a:t>transform</a:t>
                      </a:r>
                      <a:r>
                        <a:rPr lang="nl-NL" sz="1500" noProof="0" dirty="0">
                          <a:effectLst/>
                          <a:latin typeface="inherit"/>
                        </a:rPr>
                        <a:t> </a:t>
                      </a:r>
                      <a:r>
                        <a:rPr lang="nl-NL" sz="1500" noProof="0" dirty="0" err="1">
                          <a:effectLst/>
                          <a:latin typeface="inherit"/>
                        </a:rPr>
                        <a:t>for</a:t>
                      </a:r>
                      <a:r>
                        <a:rPr lang="nl-NL" sz="1500" noProof="0" dirty="0">
                          <a:effectLst/>
                          <a:latin typeface="inherit"/>
                        </a:rPr>
                        <a:t> </a:t>
                      </a:r>
                      <a:r>
                        <a:rPr lang="nl-NL" sz="1500" noProof="0" dirty="0" err="1">
                          <a:effectLst/>
                          <a:latin typeface="inherit"/>
                        </a:rPr>
                        <a:t>mapping</a:t>
                      </a:r>
                      <a:r>
                        <a:rPr lang="nl-NL" sz="1500" noProof="0" dirty="0">
                          <a:effectLst/>
                          <a:latin typeface="inherit"/>
                        </a:rPr>
                        <a:t> </a:t>
                      </a:r>
                      <a:r>
                        <a:rPr lang="nl-NL" sz="1500" noProof="0" dirty="0" err="1">
                          <a:effectLst/>
                          <a:latin typeface="inherit"/>
                        </a:rPr>
                        <a:t>reads</a:t>
                      </a:r>
                      <a:endParaRPr lang="nl-NL" sz="1500" noProof="0" dirty="0">
                        <a:effectLst/>
                        <a:latin typeface="inherit"/>
                      </a:endParaRPr>
                    </a:p>
                  </a:txBody>
                  <a:tcPr marL="45326" marR="45326" marT="22664" marB="22664" anchor="ctr">
                    <a:lnL>
                      <a:noFill/>
                    </a:lnL>
                    <a:lnR>
                      <a:noFill/>
                    </a:lnR>
                    <a:lnT>
                      <a:noFill/>
                    </a:lnT>
                    <a:lnB>
                      <a:noFill/>
                    </a:lnB>
                  </a:tcPr>
                </a:tc>
                <a:tc>
                  <a:txBody>
                    <a:bodyPr/>
                    <a:lstStyle/>
                    <a:p>
                      <a:pPr algn="l"/>
                      <a:r>
                        <a:rPr lang="nl-NL" sz="1500" noProof="0">
                          <a:effectLst/>
                          <a:latin typeface="inherit"/>
                        </a:rPr>
                        <a:t>5</a:t>
                      </a:r>
                    </a:p>
                  </a:txBody>
                  <a:tcPr marL="45326" marR="45326" marT="22664" marB="22664" anchor="ctr">
                    <a:lnL>
                      <a:noFill/>
                    </a:lnL>
                    <a:lnR>
                      <a:noFill/>
                    </a:lnR>
                    <a:lnT>
                      <a:noFill/>
                    </a:lnT>
                    <a:lnB>
                      <a:noFill/>
                    </a:lnB>
                  </a:tcPr>
                </a:tc>
                <a:tc>
                  <a:txBody>
                    <a:bodyPr/>
                    <a:lstStyle/>
                    <a:p>
                      <a:endParaRPr lang="nl-NL" sz="1500" noProof="0" dirty="0"/>
                    </a:p>
                  </a:txBody>
                  <a:tcPr marL="45326" marR="45326" marT="22664" marB="22664">
                    <a:lnL>
                      <a:noFill/>
                    </a:lnL>
                    <a:lnR>
                      <a:noFill/>
                    </a:lnR>
                    <a:lnT>
                      <a:noFill/>
                    </a:lnT>
                    <a:lnB>
                      <a:noFill/>
                    </a:lnB>
                  </a:tcPr>
                </a:tc>
                <a:tc>
                  <a:txBody>
                    <a:bodyPr/>
                    <a:lstStyle/>
                    <a:p>
                      <a:pPr algn="l"/>
                      <a:endParaRPr lang="nl-NL" sz="1500" noProof="0" dirty="0">
                        <a:effectLst/>
                        <a:latin typeface="inherit"/>
                      </a:endParaRPr>
                    </a:p>
                  </a:txBody>
                  <a:tcPr marL="45326" marR="45326" marT="22664" marB="22664" anchor="ctr">
                    <a:lnL>
                      <a:noFill/>
                    </a:lnL>
                    <a:lnR>
                      <a:noFill/>
                    </a:lnR>
                    <a:lnT>
                      <a:noFill/>
                    </a:lnT>
                    <a:lnB>
                      <a:noFill/>
                    </a:lnB>
                  </a:tcPr>
                </a:tc>
                <a:extLst>
                  <a:ext uri="{0D108BD9-81ED-4DB2-BD59-A6C34878D82A}">
                    <a16:rowId xmlns:a16="http://schemas.microsoft.com/office/drawing/2014/main" val="426114957"/>
                  </a:ext>
                </a:extLst>
              </a:tr>
              <a:tr h="268179">
                <a:tc rowSpan="2">
                  <a:txBody>
                    <a:bodyPr/>
                    <a:lstStyle/>
                    <a:p>
                      <a:pPr algn="l"/>
                      <a:r>
                        <a:rPr lang="nl-NL" sz="1500" noProof="0" dirty="0">
                          <a:effectLst/>
                          <a:latin typeface="inherit"/>
                        </a:rPr>
                        <a:t>3</a:t>
                      </a:r>
                    </a:p>
                  </a:txBody>
                  <a:tcPr marL="45326" marR="45326" marT="22664" marB="22664" anchor="ctr">
                    <a:lnL>
                      <a:noFill/>
                    </a:lnL>
                    <a:lnR>
                      <a:noFill/>
                    </a:lnR>
                    <a:lnT>
                      <a:noFill/>
                    </a:lnT>
                    <a:lnB>
                      <a:noFill/>
                    </a:lnB>
                  </a:tcPr>
                </a:tc>
                <a:tc rowSpan="2">
                  <a:txBody>
                    <a:bodyPr/>
                    <a:lstStyle/>
                    <a:p>
                      <a:pPr algn="l"/>
                      <a:r>
                        <a:rPr lang="nl-NL" sz="1500" noProof="0" dirty="0" err="1">
                          <a:effectLst/>
                          <a:latin typeface="inherit"/>
                        </a:rPr>
                        <a:t>Phylogeny</a:t>
                      </a:r>
                      <a:endParaRPr lang="nl-NL" sz="1500" noProof="0" dirty="0">
                        <a:effectLst/>
                        <a:latin typeface="inherit"/>
                      </a:endParaRPr>
                    </a:p>
                  </a:txBody>
                  <a:tcPr marL="45326" marR="45326" marT="22664" marB="22664" anchor="ctr">
                    <a:lnL>
                      <a:noFill/>
                    </a:lnL>
                    <a:lnR>
                      <a:noFill/>
                    </a:lnR>
                    <a:lnT>
                      <a:noFill/>
                    </a:lnT>
                    <a:lnB>
                      <a:noFill/>
                    </a:lnB>
                  </a:tcPr>
                </a:tc>
                <a:tc rowSpan="2">
                  <a:txBody>
                    <a:bodyPr/>
                    <a:lstStyle/>
                    <a:p>
                      <a:pPr algn="l"/>
                      <a:r>
                        <a:rPr lang="nl-NL" sz="1500" noProof="0">
                          <a:effectLst/>
                          <a:latin typeface="inherit"/>
                        </a:rPr>
                        <a:t>7</a:t>
                      </a:r>
                    </a:p>
                  </a:txBody>
                  <a:tcPr marL="45326" marR="45326" marT="22664" marB="22664" anchor="ctr">
                    <a:lnL>
                      <a:noFill/>
                    </a:lnL>
                    <a:lnR>
                      <a:noFill/>
                    </a:lnR>
                    <a:lnT>
                      <a:noFill/>
                    </a:lnT>
                    <a:lnB>
                      <a:noFill/>
                    </a:lnB>
                  </a:tcPr>
                </a:tc>
                <a:tc>
                  <a:txBody>
                    <a:bodyPr/>
                    <a:lstStyle/>
                    <a:p>
                      <a:pPr algn="l"/>
                      <a:r>
                        <a:rPr lang="nl-NL" sz="1500" noProof="0" dirty="0">
                          <a:effectLst/>
                          <a:latin typeface="inherit"/>
                        </a:rPr>
                        <a:t>245-289</a:t>
                      </a:r>
                    </a:p>
                  </a:txBody>
                  <a:tcPr marL="45326" marR="45326" marT="22664" marB="22664" anchor="ctr">
                    <a:lnL>
                      <a:noFill/>
                    </a:lnL>
                    <a:lnR w="12700" cmpd="sng">
                      <a:noFill/>
                      <a:prstDash val="solid"/>
                    </a:lnR>
                    <a:lnT>
                      <a:noFill/>
                    </a:lnT>
                    <a:lnB w="12700" cmpd="sng">
                      <a:noFill/>
                      <a:prstDash val="solid"/>
                    </a:lnB>
                  </a:tcPr>
                </a:tc>
                <a:tc>
                  <a:txBody>
                    <a:bodyPr/>
                    <a:lstStyle/>
                    <a:p>
                      <a:pPr algn="l"/>
                      <a:r>
                        <a:rPr lang="nl-NL" sz="1500" noProof="0" dirty="0">
                          <a:effectLst/>
                          <a:latin typeface="inherit"/>
                        </a:rPr>
                        <a:t>Niet Box 7.2, </a:t>
                      </a:r>
                    </a:p>
                  </a:txBody>
                  <a:tcPr marL="45326" marR="45326" marT="22664" marB="22664" anchor="ctr">
                    <a:lnL w="12700" cmpd="sng">
                      <a:noFill/>
                      <a:prstDash val="solid"/>
                    </a:lnL>
                    <a:lnT>
                      <a:noFill/>
                    </a:lnT>
                    <a:lnB w="12700" cmpd="sng">
                      <a:noFill/>
                      <a:prstDash val="solid"/>
                    </a:lnB>
                  </a:tcPr>
                </a:tc>
                <a:extLst>
                  <a:ext uri="{0D108BD9-81ED-4DB2-BD59-A6C34878D82A}">
                    <a16:rowId xmlns:a16="http://schemas.microsoft.com/office/drawing/2014/main" val="379791739"/>
                  </a:ext>
                </a:extLst>
              </a:tr>
              <a:tr h="322454">
                <a:tc vMerge="1">
                  <a:txBody>
                    <a:bodyPr/>
                    <a:lstStyle/>
                    <a:p>
                      <a:endParaRPr lang="en-NL"/>
                    </a:p>
                  </a:txBody>
                  <a:tcPr/>
                </a:tc>
                <a:tc vMerge="1">
                  <a:txBody>
                    <a:bodyPr/>
                    <a:lstStyle/>
                    <a:p>
                      <a:endParaRPr lang="en-NL"/>
                    </a:p>
                  </a:txBody>
                  <a:tcPr/>
                </a:tc>
                <a:tc vMerge="1">
                  <a:txBody>
                    <a:bodyPr/>
                    <a:lstStyle/>
                    <a:p>
                      <a:endParaRPr lang="en-NL"/>
                    </a:p>
                  </a:txBody>
                  <a:tcPr/>
                </a:tc>
                <a:tc>
                  <a:txBody>
                    <a:bodyPr/>
                    <a:lstStyle/>
                    <a:p>
                      <a:pPr algn="l"/>
                      <a:endParaRPr lang="nl-NL" sz="1500" noProof="0" dirty="0">
                        <a:effectLst/>
                        <a:latin typeface="inherit"/>
                      </a:endParaRPr>
                    </a:p>
                  </a:txBody>
                  <a:tcPr marL="45326" marR="45326" marT="22664" marB="22664" anchor="ctr">
                    <a:lnL>
                      <a:noFill/>
                    </a:lnL>
                    <a:lnR w="12700" cmpd="sng">
                      <a:noFill/>
                      <a:prstDash val="solid"/>
                    </a:lnR>
                    <a:lnT>
                      <a:noFill/>
                    </a:lnT>
                    <a:lnB w="12700" cmpd="sng">
                      <a:noFill/>
                      <a:prstDash val="solid"/>
                    </a:lnB>
                  </a:tcPr>
                </a:tc>
                <a:tc>
                  <a:txBody>
                    <a:bodyPr/>
                    <a:lstStyle/>
                    <a:p>
                      <a:pPr algn="l"/>
                      <a:endParaRPr lang="nl-NL" sz="1500" noProof="0" dirty="0">
                        <a:effectLst/>
                        <a:latin typeface="inherit"/>
                      </a:endParaRPr>
                    </a:p>
                  </a:txBody>
                  <a:tcPr marL="45326" marR="45326" marT="22664" marB="22664" anchor="ctr">
                    <a:lnL w="12700" cmpd="sng">
                      <a:noFill/>
                      <a:prstDash val="solid"/>
                    </a:lnL>
                    <a:lnT w="12700" cmpd="sng">
                      <a:noFill/>
                      <a:prstDash val="solid"/>
                    </a:lnT>
                  </a:tcPr>
                </a:tc>
                <a:extLst>
                  <a:ext uri="{0D108BD9-81ED-4DB2-BD59-A6C34878D82A}">
                    <a16:rowId xmlns:a16="http://schemas.microsoft.com/office/drawing/2014/main" val="3521415906"/>
                  </a:ext>
                </a:extLst>
              </a:tr>
            </a:tbl>
          </a:graphicData>
        </a:graphic>
      </p:graphicFrame>
      <p:sp>
        <p:nvSpPr>
          <p:cNvPr id="5" name="Rectangle 1">
            <a:extLst>
              <a:ext uri="{FF2B5EF4-FFF2-40B4-BE49-F238E27FC236}">
                <a16:creationId xmlns:a16="http://schemas.microsoft.com/office/drawing/2014/main" id="{B876E4C4-39E5-7242-9821-63700D0E2E09}"/>
              </a:ext>
            </a:extLst>
          </p:cNvPr>
          <p:cNvSpPr>
            <a:spLocks noChangeArrowheads="1"/>
          </p:cNvSpPr>
          <p:nvPr/>
        </p:nvSpPr>
        <p:spPr bwMode="auto">
          <a:xfrm>
            <a:off x="425594" y="371695"/>
            <a:ext cx="14859311"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nl-NL" altLang="en-US" sz="2000" dirty="0">
                <a:solidFill>
                  <a:srgbClr val="000000"/>
                </a:solidFill>
                <a:latin typeface="Open Sans"/>
              </a:rPr>
              <a:t>De stof komt uit de college presentaties en Jonathan </a:t>
            </a:r>
            <a:r>
              <a:rPr lang="nl-NL" altLang="en-US" sz="2000" dirty="0" err="1">
                <a:solidFill>
                  <a:srgbClr val="000000"/>
                </a:solidFill>
                <a:latin typeface="Open Sans"/>
              </a:rPr>
              <a:t>Pevsner</a:t>
            </a:r>
            <a:r>
              <a:rPr lang="nl-NL" altLang="en-US" sz="2000" dirty="0">
                <a:solidFill>
                  <a:srgbClr val="000000"/>
                </a:solidFill>
                <a:latin typeface="Open Sans"/>
              </a:rPr>
              <a:t> "</a:t>
            </a:r>
            <a:r>
              <a:rPr lang="nl-NL" altLang="en-US" sz="2000" dirty="0" err="1">
                <a:solidFill>
                  <a:srgbClr val="000000"/>
                </a:solidFill>
                <a:latin typeface="Open Sans"/>
              </a:rPr>
              <a:t>Bioinformatics</a:t>
            </a:r>
            <a:r>
              <a:rPr lang="nl-NL" altLang="en-US" sz="2000" dirty="0">
                <a:solidFill>
                  <a:srgbClr val="000000"/>
                </a:solidFill>
                <a:latin typeface="Open Sans"/>
              </a:rPr>
              <a:t> </a:t>
            </a:r>
            <a:r>
              <a:rPr lang="nl-NL" altLang="en-US" sz="2000" dirty="0" err="1">
                <a:solidFill>
                  <a:srgbClr val="000000"/>
                </a:solidFill>
                <a:latin typeface="Open Sans"/>
              </a:rPr>
              <a:t>and</a:t>
            </a:r>
            <a:r>
              <a:rPr lang="nl-NL" altLang="en-US" sz="2000" dirty="0">
                <a:solidFill>
                  <a:srgbClr val="000000"/>
                </a:solidFill>
                <a:latin typeface="Open Sans"/>
              </a:rPr>
              <a:t> </a:t>
            </a:r>
            <a:r>
              <a:rPr lang="nl-NL" altLang="en-US" sz="2000" dirty="0" err="1">
                <a:solidFill>
                  <a:srgbClr val="000000"/>
                </a:solidFill>
                <a:latin typeface="Open Sans"/>
              </a:rPr>
              <a:t>Functional</a:t>
            </a:r>
            <a:r>
              <a:rPr lang="nl-NL" altLang="en-US" sz="2000" dirty="0">
                <a:solidFill>
                  <a:srgbClr val="000000"/>
                </a:solidFill>
                <a:latin typeface="Open Sans"/>
              </a:rPr>
              <a:t> </a:t>
            </a:r>
            <a:r>
              <a:rPr lang="nl-NL" altLang="en-US" sz="2000" dirty="0" err="1">
                <a:solidFill>
                  <a:srgbClr val="000000"/>
                </a:solidFill>
                <a:latin typeface="Open Sans"/>
              </a:rPr>
              <a:t>Genomics</a:t>
            </a:r>
            <a:r>
              <a:rPr lang="nl-NL" altLang="en-US" sz="2000" dirty="0">
                <a:solidFill>
                  <a:srgbClr val="000000"/>
                </a:solidFill>
                <a:latin typeface="Open Sans"/>
              </a:rPr>
              <a:t>" </a:t>
            </a:r>
          </a:p>
          <a:p>
            <a:pPr defTabSz="685800" eaLnBrk="0" fontAlgn="base" hangingPunct="0">
              <a:spcBef>
                <a:spcPct val="0"/>
              </a:spcBef>
              <a:spcAft>
                <a:spcPct val="0"/>
              </a:spcAft>
            </a:pPr>
            <a:r>
              <a:rPr lang="nl-NL" altLang="en-US" sz="2000" dirty="0">
                <a:solidFill>
                  <a:srgbClr val="000000"/>
                </a:solidFill>
                <a:latin typeface="Open Sans"/>
              </a:rPr>
              <a:t>(</a:t>
            </a:r>
            <a:r>
              <a:rPr lang="nl-NL" altLang="en-US" sz="2000" dirty="0" err="1">
                <a:solidFill>
                  <a:srgbClr val="000000"/>
                </a:solidFill>
                <a:latin typeface="Open Sans"/>
              </a:rPr>
              <a:t>Wiley</a:t>
            </a:r>
            <a:r>
              <a:rPr lang="nl-NL" altLang="en-US" sz="2000" dirty="0">
                <a:solidFill>
                  <a:srgbClr val="000000"/>
                </a:solidFill>
                <a:latin typeface="Open Sans"/>
              </a:rPr>
              <a:t> Blackwell; 3e editie) en een aantal extra papers </a:t>
            </a:r>
          </a:p>
          <a:p>
            <a:pPr defTabSz="685800" eaLnBrk="0" fontAlgn="base" hangingPunct="0">
              <a:spcBef>
                <a:spcPct val="0"/>
              </a:spcBef>
              <a:spcAft>
                <a:spcPct val="0"/>
              </a:spcAft>
            </a:pPr>
            <a:r>
              <a:rPr lang="nl-NL" altLang="en-US" sz="2000" dirty="0">
                <a:solidFill>
                  <a:srgbClr val="000000"/>
                </a:solidFill>
                <a:latin typeface="Open Sans"/>
              </a:rPr>
              <a:t>(deze worden expliciet in de betrokken colleges genoemd, en zijn te vinden onder "achtergrond").</a:t>
            </a:r>
            <a:endParaRPr lang="nl-NL" altLang="en-US" sz="2000" dirty="0">
              <a:latin typeface="Arial" panose="020B0604020202020204" pitchFamily="34" charset="0"/>
            </a:endParaRPr>
          </a:p>
        </p:txBody>
      </p:sp>
      <p:sp>
        <p:nvSpPr>
          <p:cNvPr id="6" name="Rectangle 5">
            <a:extLst>
              <a:ext uri="{FF2B5EF4-FFF2-40B4-BE49-F238E27FC236}">
                <a16:creationId xmlns:a16="http://schemas.microsoft.com/office/drawing/2014/main" id="{FF2E023B-8DB8-F74E-AE44-61E1B862E187}"/>
              </a:ext>
            </a:extLst>
          </p:cNvPr>
          <p:cNvSpPr/>
          <p:nvPr/>
        </p:nvSpPr>
        <p:spPr>
          <a:xfrm>
            <a:off x="1641855" y="3273017"/>
            <a:ext cx="8990650" cy="7225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9748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798" y="76200"/>
            <a:ext cx="8534401" cy="523220"/>
          </a:xfrm>
          <a:prstGeom prst="rect">
            <a:avLst/>
          </a:prstGeom>
          <a:solidFill>
            <a:schemeClr val="bg1"/>
          </a:solidFill>
        </p:spPr>
        <p:txBody>
          <a:bodyPr wrap="square" rtlCol="0">
            <a:spAutoFit/>
          </a:bodyPr>
          <a:lstStyle/>
          <a:p>
            <a:pPr algn="ctr"/>
            <a:r>
              <a:rPr lang="en-US" sz="2800" dirty="0"/>
              <a:t>Improvements in accuracy and precision using RMA </a:t>
            </a:r>
          </a:p>
        </p:txBody>
      </p:sp>
      <p:pic>
        <p:nvPicPr>
          <p:cNvPr id="4" name="Picture 3" descr="Screen Shot 2017-02-28 at 7.54.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329" y="863600"/>
            <a:ext cx="6683341" cy="4546600"/>
          </a:xfrm>
          <a:prstGeom prst="rect">
            <a:avLst/>
          </a:prstGeom>
        </p:spPr>
      </p:pic>
      <p:sp>
        <p:nvSpPr>
          <p:cNvPr id="10" name="TextBox 9"/>
          <p:cNvSpPr txBox="1"/>
          <p:nvPr/>
        </p:nvSpPr>
        <p:spPr>
          <a:xfrm>
            <a:off x="2110945" y="5674380"/>
            <a:ext cx="9010135" cy="757130"/>
          </a:xfrm>
          <a:prstGeom prst="rect">
            <a:avLst/>
          </a:prstGeom>
          <a:noFill/>
          <a:ln>
            <a:solidFill>
              <a:srgbClr val="000000"/>
            </a:solidFill>
          </a:ln>
        </p:spPr>
        <p:txBody>
          <a:bodyPr wrap="square" rtlCol="0">
            <a:spAutoFit/>
          </a:bodyPr>
          <a:lstStyle/>
          <a:p>
            <a:pPr>
              <a:lnSpc>
                <a:spcPct val="90000"/>
              </a:lnSpc>
            </a:pPr>
            <a:r>
              <a:rPr lang="en-US" sz="2400" b="1" dirty="0"/>
              <a:t>Accuracy</a:t>
            </a:r>
            <a:r>
              <a:rPr lang="en-US" sz="2400" dirty="0"/>
              <a:t> is measured by plotting known concentrations of RNA (</a:t>
            </a:r>
            <a:r>
              <a:rPr lang="en-US" sz="2400" i="1" dirty="0"/>
              <a:t>x </a:t>
            </a:r>
            <a:r>
              <a:rPr lang="en-US" sz="2400" dirty="0"/>
              <a:t>axis) versus observed concentrations (</a:t>
            </a:r>
            <a:r>
              <a:rPr lang="en-US" sz="2400" i="1" dirty="0"/>
              <a:t>y </a:t>
            </a:r>
            <a:r>
              <a:rPr lang="en-US" sz="2400" dirty="0"/>
              <a:t>axis). </a:t>
            </a:r>
          </a:p>
        </p:txBody>
      </p:sp>
    </p:spTree>
    <p:extLst>
      <p:ext uri="{BB962C8B-B14F-4D97-AF65-F5344CB8AC3E}">
        <p14:creationId xmlns:p14="http://schemas.microsoft.com/office/powerpoint/2010/main" val="1979712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Improvements in accuracy and precision using RMA </a:t>
            </a:r>
          </a:p>
        </p:txBody>
      </p:sp>
      <p:pic>
        <p:nvPicPr>
          <p:cNvPr id="3" name="Picture 2" descr="Screen Shot 2017-02-28 at 7.54.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146300"/>
            <a:ext cx="6930804" cy="4559300"/>
          </a:xfrm>
          <a:prstGeom prst="rect">
            <a:avLst/>
          </a:prstGeom>
        </p:spPr>
      </p:pic>
      <p:sp>
        <p:nvSpPr>
          <p:cNvPr id="10" name="TextBox 9"/>
          <p:cNvSpPr txBox="1"/>
          <p:nvPr/>
        </p:nvSpPr>
        <p:spPr>
          <a:xfrm>
            <a:off x="2895600" y="838201"/>
            <a:ext cx="6934200" cy="1095685"/>
          </a:xfrm>
          <a:prstGeom prst="rect">
            <a:avLst/>
          </a:prstGeom>
          <a:noFill/>
          <a:ln>
            <a:solidFill>
              <a:srgbClr val="000000"/>
            </a:solidFill>
          </a:ln>
        </p:spPr>
        <p:txBody>
          <a:bodyPr wrap="square" rtlCol="0">
            <a:spAutoFit/>
          </a:bodyPr>
          <a:lstStyle/>
          <a:p>
            <a:pPr>
              <a:lnSpc>
                <a:spcPct val="90000"/>
              </a:lnSpc>
            </a:pPr>
            <a:r>
              <a:rPr lang="en-US" sz="2400" b="1" dirty="0"/>
              <a:t>Precision</a:t>
            </a:r>
            <a:r>
              <a:rPr lang="en-US" sz="2400" dirty="0"/>
              <a:t> is measured by plotting the average log expression value (</a:t>
            </a:r>
            <a:r>
              <a:rPr lang="en-US" sz="2400" i="1" dirty="0"/>
              <a:t>x </a:t>
            </a:r>
            <a:r>
              <a:rPr lang="en-US" sz="2400" dirty="0"/>
              <a:t>axis) versus the log expression standard deviation (</a:t>
            </a:r>
            <a:r>
              <a:rPr lang="en-US" sz="2400" i="1" dirty="0"/>
              <a:t>y </a:t>
            </a:r>
            <a:r>
              <a:rPr lang="en-US" sz="2400" dirty="0"/>
              <a:t>axis). </a:t>
            </a:r>
          </a:p>
        </p:txBody>
      </p:sp>
    </p:spTree>
    <p:extLst>
      <p:ext uri="{BB962C8B-B14F-4D97-AF65-F5344CB8AC3E}">
        <p14:creationId xmlns:p14="http://schemas.microsoft.com/office/powerpoint/2010/main" val="3673622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11A7F5-0973-F545-9AC7-0DA8EBF187A9}"/>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981201" y="287310"/>
            <a:ext cx="8534401" cy="523220"/>
          </a:xfrm>
          <a:prstGeom prst="rect">
            <a:avLst/>
          </a:prstGeom>
          <a:noFill/>
        </p:spPr>
        <p:txBody>
          <a:bodyPr wrap="square" rtlCol="0">
            <a:spAutoFit/>
          </a:bodyPr>
          <a:lstStyle/>
          <a:p>
            <a:pPr algn="ctr"/>
            <a:r>
              <a:rPr lang="en-US" sz="2800" dirty="0">
                <a:solidFill>
                  <a:schemeClr val="bg1"/>
                </a:solidFill>
              </a:rPr>
              <a:t>Fold change (log ratios)</a:t>
            </a:r>
          </a:p>
        </p:txBody>
      </p:sp>
      <p:sp>
        <p:nvSpPr>
          <p:cNvPr id="8" name="TextBox 7"/>
          <p:cNvSpPr txBox="1"/>
          <p:nvPr/>
        </p:nvSpPr>
        <p:spPr>
          <a:xfrm>
            <a:off x="3200400" y="1295401"/>
            <a:ext cx="6781800" cy="4752069"/>
          </a:xfrm>
          <a:prstGeom prst="rect">
            <a:avLst/>
          </a:prstGeom>
          <a:solidFill>
            <a:srgbClr val="FFFFFF"/>
          </a:solidFill>
          <a:ln>
            <a:solidFill>
              <a:schemeClr val="bg1"/>
            </a:solidFill>
          </a:ln>
        </p:spPr>
        <p:txBody>
          <a:bodyPr wrap="square" rtlCol="0">
            <a:spAutoFit/>
          </a:bodyPr>
          <a:lstStyle/>
          <a:p>
            <a:pPr marL="342900" indent="-342900">
              <a:lnSpc>
                <a:spcPct val="90000"/>
              </a:lnSpc>
              <a:buFont typeface="Arial"/>
              <a:buChar char="•"/>
            </a:pPr>
            <a:r>
              <a:rPr lang="en-US" sz="2400" dirty="0"/>
              <a:t>To a statistician fold change is sometimes considered meaningless. Fold change can be large (e.g. &gt;&gt;two-fold up- or down-regulation) without being statistically significant (e.g. based on probability values from a t-test or ANOVA).</a:t>
            </a:r>
          </a:p>
          <a:p>
            <a:pPr marL="342900" indent="-342900">
              <a:lnSpc>
                <a:spcPct val="90000"/>
              </a:lnSpc>
              <a:buFont typeface="Arial"/>
              <a:buChar char="•"/>
            </a:pPr>
            <a:endParaRPr lang="en-US" sz="2400" dirty="0"/>
          </a:p>
          <a:p>
            <a:pPr marL="342900" indent="-342900">
              <a:lnSpc>
                <a:spcPct val="90000"/>
              </a:lnSpc>
              <a:buFont typeface="Arial"/>
              <a:buChar char="•"/>
            </a:pPr>
            <a:r>
              <a:rPr lang="en-US" sz="2400" dirty="0"/>
              <a:t>To a biologist fold change is almost always considered important for two reasons. </a:t>
            </a:r>
            <a:r>
              <a:rPr lang="en-US" sz="2400" b="1" dirty="0"/>
              <a:t>First</a:t>
            </a:r>
            <a:r>
              <a:rPr lang="en-US" sz="2400" dirty="0"/>
              <a:t>, a very small but statistically significant fold change might not be relevant to a cell’s function. </a:t>
            </a:r>
            <a:r>
              <a:rPr lang="en-US" sz="2400" b="1" dirty="0"/>
              <a:t>Second</a:t>
            </a:r>
            <a:r>
              <a:rPr lang="en-US" sz="2400" dirty="0"/>
              <a:t>, it is of interest to know which genes are most dramatically regulated, as these are often thought to reflect changes in biologically meaningful transcripts and/or pathways.</a:t>
            </a:r>
          </a:p>
        </p:txBody>
      </p:sp>
    </p:spTree>
    <p:extLst>
      <p:ext uri="{BB962C8B-B14F-4D97-AF65-F5344CB8AC3E}">
        <p14:creationId xmlns:p14="http://schemas.microsoft.com/office/powerpoint/2010/main" val="2717818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710C45-7743-5846-9D83-F5496E19521E}"/>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579381" y="223848"/>
            <a:ext cx="7947637" cy="523220"/>
          </a:xfrm>
          <a:prstGeom prst="rect">
            <a:avLst/>
          </a:prstGeom>
          <a:noFill/>
        </p:spPr>
        <p:txBody>
          <a:bodyPr wrap="square" rtlCol="0">
            <a:spAutoFit/>
          </a:bodyPr>
          <a:lstStyle/>
          <a:p>
            <a:pPr algn="ctr"/>
            <a:r>
              <a:rPr lang="en-US" sz="2800" dirty="0">
                <a:solidFill>
                  <a:schemeClr val="bg1"/>
                </a:solidFill>
              </a:rPr>
              <a:t>Analysis of GEO datasets using GEO2R at NCBI</a:t>
            </a:r>
          </a:p>
        </p:txBody>
      </p:sp>
      <p:sp>
        <p:nvSpPr>
          <p:cNvPr id="5" name="TextBox 4"/>
          <p:cNvSpPr txBox="1"/>
          <p:nvPr/>
        </p:nvSpPr>
        <p:spPr>
          <a:xfrm>
            <a:off x="2971800" y="990601"/>
            <a:ext cx="7162800" cy="830997"/>
          </a:xfrm>
          <a:prstGeom prst="rect">
            <a:avLst/>
          </a:prstGeom>
          <a:noFill/>
          <a:ln>
            <a:solidFill>
              <a:srgbClr val="000000"/>
            </a:solidFill>
          </a:ln>
        </p:spPr>
        <p:txBody>
          <a:bodyPr wrap="square" rtlCol="0">
            <a:spAutoFit/>
          </a:bodyPr>
          <a:lstStyle/>
          <a:p>
            <a:r>
              <a:rPr lang="en-US" sz="2400" dirty="0"/>
              <a:t>With the click of a button we get results for differential expression analysis (based on the R package </a:t>
            </a:r>
            <a:r>
              <a:rPr lang="en-US" sz="2400" dirty="0" err="1"/>
              <a:t>limma</a:t>
            </a:r>
            <a:r>
              <a:rPr lang="en-US" sz="2400" dirty="0"/>
              <a:t>).</a:t>
            </a:r>
          </a:p>
        </p:txBody>
      </p:sp>
      <p:pic>
        <p:nvPicPr>
          <p:cNvPr id="3" name="Picture 2" descr="Screen Shot 2017-02-28 at 7.53.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981200"/>
            <a:ext cx="8547100" cy="3429000"/>
          </a:xfrm>
          <a:prstGeom prst="rect">
            <a:avLst/>
          </a:prstGeom>
        </p:spPr>
      </p:pic>
      <p:sp>
        <p:nvSpPr>
          <p:cNvPr id="8" name="TextBox 7"/>
          <p:cNvSpPr txBox="1"/>
          <p:nvPr/>
        </p:nvSpPr>
        <p:spPr>
          <a:xfrm>
            <a:off x="3200400" y="5558135"/>
            <a:ext cx="6096000" cy="1200328"/>
          </a:xfrm>
          <a:prstGeom prst="rect">
            <a:avLst/>
          </a:prstGeom>
          <a:noFill/>
          <a:ln>
            <a:solidFill>
              <a:srgbClr val="000000"/>
            </a:solidFill>
          </a:ln>
        </p:spPr>
        <p:txBody>
          <a:bodyPr wrap="square" rtlCol="0">
            <a:spAutoFit/>
          </a:bodyPr>
          <a:lstStyle/>
          <a:p>
            <a:r>
              <a:rPr lang="en-US" sz="2400" dirty="0"/>
              <a:t>red arrows indicate up-regulated transcripts (in trisomy 21 samples) whose genes are assigned to chromosome 21</a:t>
            </a:r>
          </a:p>
        </p:txBody>
      </p:sp>
      <p:sp>
        <p:nvSpPr>
          <p:cNvPr id="4" name="Oval 3">
            <a:extLst>
              <a:ext uri="{FF2B5EF4-FFF2-40B4-BE49-F238E27FC236}">
                <a16:creationId xmlns:a16="http://schemas.microsoft.com/office/drawing/2014/main" id="{4586F2DF-84C8-EB40-AF49-E94D5939735B}"/>
              </a:ext>
            </a:extLst>
          </p:cNvPr>
          <p:cNvSpPr/>
          <p:nvPr/>
        </p:nvSpPr>
        <p:spPr>
          <a:xfrm>
            <a:off x="2579381" y="1447800"/>
            <a:ext cx="2363009" cy="444417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769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525D82-BF35-5740-B0D4-039D175BC20D}"/>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98" name="Text Box 2"/>
          <p:cNvSpPr txBox="1">
            <a:spLocks noChangeArrowheads="1"/>
          </p:cNvSpPr>
          <p:nvPr/>
        </p:nvSpPr>
        <p:spPr bwMode="auto">
          <a:xfrm>
            <a:off x="4495800" y="228601"/>
            <a:ext cx="3427798"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3200" dirty="0">
                <a:solidFill>
                  <a:schemeClr val="bg1"/>
                </a:solidFill>
                <a:latin typeface="+mn-lt"/>
              </a:rPr>
              <a:t>Inferential statistics</a:t>
            </a:r>
            <a:endParaRPr lang="en-US" dirty="0">
              <a:solidFill>
                <a:schemeClr val="bg1"/>
              </a:solidFill>
              <a:latin typeface="+mn-lt"/>
            </a:endParaRPr>
          </a:p>
        </p:txBody>
      </p:sp>
      <p:sp>
        <p:nvSpPr>
          <p:cNvPr id="80899" name="Text Box 3"/>
          <p:cNvSpPr txBox="1">
            <a:spLocks noChangeArrowheads="1"/>
          </p:cNvSpPr>
          <p:nvPr/>
        </p:nvSpPr>
        <p:spPr bwMode="auto">
          <a:xfrm>
            <a:off x="3026450" y="1066801"/>
            <a:ext cx="6955750" cy="5367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lnSpc>
                <a:spcPct val="110000"/>
              </a:lnSpc>
            </a:pPr>
            <a:r>
              <a:rPr lang="en-US" dirty="0">
                <a:latin typeface="+mn-lt"/>
              </a:rPr>
              <a:t>Inferential statistics are used to make inferences</a:t>
            </a:r>
          </a:p>
          <a:p>
            <a:pPr algn="l">
              <a:lnSpc>
                <a:spcPct val="110000"/>
              </a:lnSpc>
            </a:pPr>
            <a:r>
              <a:rPr lang="en-US" dirty="0">
                <a:latin typeface="+mn-lt"/>
              </a:rPr>
              <a:t>about a population from a sample. </a:t>
            </a:r>
          </a:p>
          <a:p>
            <a:pPr algn="l">
              <a:lnSpc>
                <a:spcPct val="110000"/>
              </a:lnSpc>
            </a:pPr>
            <a:endParaRPr lang="en-US" dirty="0">
              <a:latin typeface="+mn-lt"/>
            </a:endParaRPr>
          </a:p>
          <a:p>
            <a:pPr algn="l">
              <a:lnSpc>
                <a:spcPct val="110000"/>
              </a:lnSpc>
            </a:pPr>
            <a:r>
              <a:rPr lang="en-US" dirty="0">
                <a:latin typeface="+mn-lt"/>
              </a:rPr>
              <a:t>Hypothesis testing is a common form of inferential</a:t>
            </a:r>
          </a:p>
          <a:p>
            <a:pPr algn="l">
              <a:lnSpc>
                <a:spcPct val="110000"/>
              </a:lnSpc>
            </a:pPr>
            <a:r>
              <a:rPr lang="en-US" dirty="0">
                <a:latin typeface="+mn-lt"/>
              </a:rPr>
              <a:t>statistics. A null hypothesis is stated, such as:</a:t>
            </a:r>
          </a:p>
          <a:p>
            <a:pPr algn="l">
              <a:lnSpc>
                <a:spcPct val="110000"/>
              </a:lnSpc>
            </a:pPr>
            <a:r>
              <a:rPr lang="en-US" dirty="0">
                <a:latin typeface="+mn-lt"/>
              </a:rPr>
              <a:t>“There is no difference in signal intensity for the gene</a:t>
            </a:r>
          </a:p>
          <a:p>
            <a:pPr algn="l">
              <a:lnSpc>
                <a:spcPct val="110000"/>
              </a:lnSpc>
            </a:pPr>
            <a:r>
              <a:rPr lang="en-US" dirty="0">
                <a:latin typeface="+mn-lt"/>
              </a:rPr>
              <a:t>expression measurements in normal and diseased</a:t>
            </a:r>
          </a:p>
          <a:p>
            <a:pPr algn="l">
              <a:lnSpc>
                <a:spcPct val="110000"/>
              </a:lnSpc>
            </a:pPr>
            <a:r>
              <a:rPr lang="en-US" dirty="0">
                <a:latin typeface="+mn-lt"/>
              </a:rPr>
              <a:t>samples.” The alternative hypothesis is that there</a:t>
            </a:r>
          </a:p>
          <a:p>
            <a:pPr algn="l">
              <a:lnSpc>
                <a:spcPct val="110000"/>
              </a:lnSpc>
            </a:pPr>
            <a:r>
              <a:rPr lang="en-US" dirty="0">
                <a:latin typeface="+mn-lt"/>
              </a:rPr>
              <a:t>is a difference. </a:t>
            </a:r>
          </a:p>
          <a:p>
            <a:pPr algn="l">
              <a:lnSpc>
                <a:spcPct val="110000"/>
              </a:lnSpc>
            </a:pPr>
            <a:endParaRPr lang="en-US" dirty="0">
              <a:latin typeface="+mn-lt"/>
            </a:endParaRPr>
          </a:p>
          <a:p>
            <a:pPr algn="l">
              <a:lnSpc>
                <a:spcPct val="110000"/>
              </a:lnSpc>
            </a:pPr>
            <a:r>
              <a:rPr lang="en-US" dirty="0">
                <a:latin typeface="+mn-lt"/>
              </a:rPr>
              <a:t>We use a test statistic to decide whether to accept or </a:t>
            </a:r>
          </a:p>
          <a:p>
            <a:pPr algn="l">
              <a:lnSpc>
                <a:spcPct val="110000"/>
              </a:lnSpc>
            </a:pPr>
            <a:r>
              <a:rPr lang="en-US" dirty="0">
                <a:latin typeface="+mn-lt"/>
              </a:rPr>
              <a:t>reject the null hypothesis. For many applications, </a:t>
            </a:r>
          </a:p>
          <a:p>
            <a:pPr algn="l">
              <a:lnSpc>
                <a:spcPct val="110000"/>
              </a:lnSpc>
            </a:pPr>
            <a:r>
              <a:rPr lang="en-US" dirty="0">
                <a:latin typeface="+mn-lt"/>
              </a:rPr>
              <a:t>we set the significance level a to p &lt; 0.05.</a:t>
            </a:r>
          </a:p>
        </p:txBody>
      </p:sp>
      <p:sp>
        <p:nvSpPr>
          <p:cNvPr id="80900" name="Line 4"/>
          <p:cNvSpPr>
            <a:spLocks noChangeShapeType="1"/>
          </p:cNvSpPr>
          <p:nvPr/>
        </p:nvSpPr>
        <p:spPr bwMode="auto">
          <a:xfrm>
            <a:off x="3124200" y="914400"/>
            <a:ext cx="70104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5867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28600"/>
            <a:ext cx="6705600" cy="523220"/>
          </a:xfrm>
          <a:prstGeom prst="rect">
            <a:avLst/>
          </a:prstGeom>
          <a:solidFill>
            <a:schemeClr val="bg1"/>
          </a:solidFill>
        </p:spPr>
        <p:txBody>
          <a:bodyPr wrap="square" rtlCol="0">
            <a:spAutoFit/>
          </a:bodyPr>
          <a:lstStyle/>
          <a:p>
            <a:pPr algn="ctr"/>
            <a:r>
              <a:rPr lang="en-US" sz="2800" dirty="0"/>
              <a:t>Test statistics for gene expression data </a:t>
            </a:r>
          </a:p>
        </p:txBody>
      </p:sp>
      <p:pic>
        <p:nvPicPr>
          <p:cNvPr id="4" name="Picture 3" descr="Screen Shot 2017-03-01 at 11.16.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822" y="1803399"/>
            <a:ext cx="11336356" cy="2942771"/>
          </a:xfrm>
          <a:prstGeom prst="rect">
            <a:avLst/>
          </a:prstGeom>
        </p:spPr>
      </p:pic>
    </p:spTree>
    <p:extLst>
      <p:ext uri="{BB962C8B-B14F-4D97-AF65-F5344CB8AC3E}">
        <p14:creationId xmlns:p14="http://schemas.microsoft.com/office/powerpoint/2010/main" val="365279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76200"/>
            <a:ext cx="7696200" cy="523220"/>
          </a:xfrm>
          <a:prstGeom prst="rect">
            <a:avLst/>
          </a:prstGeom>
          <a:solidFill>
            <a:schemeClr val="bg1"/>
          </a:solidFill>
        </p:spPr>
        <p:txBody>
          <a:bodyPr wrap="square" rtlCol="0">
            <a:spAutoFit/>
          </a:bodyPr>
          <a:lstStyle/>
          <a:p>
            <a:r>
              <a:rPr lang="en-US" sz="2800" dirty="0"/>
              <a:t>Transcript-specific variance is addressed by a t-test</a:t>
            </a:r>
          </a:p>
        </p:txBody>
      </p:sp>
      <p:pic>
        <p:nvPicPr>
          <p:cNvPr id="5" name="Picture 4" descr="Screen Shot 2017-02-28 at 7.55.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533401"/>
            <a:ext cx="7391400" cy="5315733"/>
          </a:xfrm>
          <a:prstGeom prst="rect">
            <a:avLst/>
          </a:prstGeom>
        </p:spPr>
      </p:pic>
      <p:sp>
        <p:nvSpPr>
          <p:cNvPr id="11" name="TextBox 10"/>
          <p:cNvSpPr txBox="1"/>
          <p:nvPr/>
        </p:nvSpPr>
        <p:spPr>
          <a:xfrm>
            <a:off x="2895600" y="5791201"/>
            <a:ext cx="7543800" cy="991041"/>
          </a:xfrm>
          <a:prstGeom prst="rect">
            <a:avLst/>
          </a:prstGeom>
          <a:solidFill>
            <a:srgbClr val="FFFFFF"/>
          </a:solidFill>
          <a:ln>
            <a:solidFill>
              <a:srgbClr val="000000"/>
            </a:solidFill>
          </a:ln>
        </p:spPr>
        <p:txBody>
          <a:bodyPr wrap="square" rtlCol="0">
            <a:spAutoFit/>
          </a:bodyPr>
          <a:lstStyle/>
          <a:p>
            <a:pPr>
              <a:lnSpc>
                <a:spcPct val="80000"/>
              </a:lnSpc>
            </a:pPr>
            <a:r>
              <a:rPr lang="en-US" sz="2400" dirty="0"/>
              <a:t>Each dot is a replicate. Comparison of conditions 3 and 4 would produce a significant difference (we reject the null). Comparison of 4 versus 5 might not.</a:t>
            </a:r>
          </a:p>
        </p:txBody>
      </p:sp>
    </p:spTree>
    <p:extLst>
      <p:ext uri="{BB962C8B-B14F-4D97-AF65-F5344CB8AC3E}">
        <p14:creationId xmlns:p14="http://schemas.microsoft.com/office/powerpoint/2010/main" val="1296830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t-test: assess differences between two groups</a:t>
            </a:r>
          </a:p>
        </p:txBody>
      </p:sp>
      <p:sp>
        <p:nvSpPr>
          <p:cNvPr id="8" name="TextBox 7"/>
          <p:cNvSpPr txBox="1"/>
          <p:nvPr/>
        </p:nvSpPr>
        <p:spPr>
          <a:xfrm>
            <a:off x="3048000" y="3048001"/>
            <a:ext cx="6781800" cy="3422475"/>
          </a:xfrm>
          <a:prstGeom prst="rect">
            <a:avLst/>
          </a:prstGeom>
          <a:solidFill>
            <a:srgbClr val="FFFFFF"/>
          </a:solidFill>
          <a:ln>
            <a:solidFill>
              <a:schemeClr val="bg1"/>
            </a:solidFill>
          </a:ln>
        </p:spPr>
        <p:txBody>
          <a:bodyPr wrap="square" rtlCol="0">
            <a:spAutoFit/>
          </a:bodyPr>
          <a:lstStyle/>
          <a:p>
            <a:pPr marL="342900" indent="-342900">
              <a:lnSpc>
                <a:spcPct val="90000"/>
              </a:lnSpc>
              <a:buFont typeface="Arial"/>
              <a:buChar char="•"/>
            </a:pPr>
            <a:r>
              <a:rPr lang="en-US" sz="2400" dirty="0"/>
              <a:t>Consider two groups for which you obtain measurements.</a:t>
            </a:r>
          </a:p>
          <a:p>
            <a:pPr marL="342900" indent="-342900">
              <a:lnSpc>
                <a:spcPct val="90000"/>
              </a:lnSpc>
              <a:buFont typeface="Arial"/>
              <a:buChar char="•"/>
            </a:pPr>
            <a:r>
              <a:rPr lang="en-US" sz="2400" dirty="0"/>
              <a:t>Set a null hypothesis that there is no difference in the means of these two groups.</a:t>
            </a:r>
          </a:p>
          <a:p>
            <a:pPr marL="342900" indent="-342900">
              <a:lnSpc>
                <a:spcPct val="90000"/>
              </a:lnSpc>
              <a:buFont typeface="Arial"/>
              <a:buChar char="•"/>
            </a:pPr>
            <a:r>
              <a:rPr lang="en-US" sz="2400" dirty="0"/>
              <a:t>Set an alternate hypothesis that there is a difference.</a:t>
            </a:r>
          </a:p>
          <a:p>
            <a:pPr marL="342900" indent="-342900">
              <a:lnSpc>
                <a:spcPct val="90000"/>
              </a:lnSpc>
              <a:buFont typeface="Arial"/>
              <a:buChar char="•"/>
            </a:pPr>
            <a:r>
              <a:rPr lang="en-US" sz="2400" dirty="0"/>
              <a:t>In the numerator take the absolute value of the difference of the two group means.</a:t>
            </a:r>
          </a:p>
          <a:p>
            <a:pPr marL="342900" indent="-342900">
              <a:lnSpc>
                <a:spcPct val="90000"/>
              </a:lnSpc>
              <a:buFont typeface="Arial"/>
              <a:buChar char="•"/>
            </a:pPr>
            <a:r>
              <a:rPr lang="en-US" sz="2400" dirty="0"/>
              <a:t>In the denominator calculate the noise.</a:t>
            </a:r>
          </a:p>
          <a:p>
            <a:pPr marL="342900" indent="-342900">
              <a:lnSpc>
                <a:spcPct val="90000"/>
              </a:lnSpc>
              <a:buFont typeface="Arial"/>
              <a:buChar char="•"/>
            </a:pPr>
            <a:r>
              <a:rPr lang="en-US" sz="2400" dirty="0"/>
              <a:t>From the t-statistic obtain a probability value.</a:t>
            </a:r>
          </a:p>
        </p:txBody>
      </p:sp>
      <p:pic>
        <p:nvPicPr>
          <p:cNvPr id="4" name="Picture 3" descr="Screen Shot 2017-03-01 at 9.07.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1" y="1371600"/>
            <a:ext cx="2819400" cy="1380126"/>
          </a:xfrm>
          <a:prstGeom prst="rect">
            <a:avLst/>
          </a:prstGeom>
        </p:spPr>
      </p:pic>
    </p:spTree>
    <p:extLst>
      <p:ext uri="{BB962C8B-B14F-4D97-AF65-F5344CB8AC3E}">
        <p14:creationId xmlns:p14="http://schemas.microsoft.com/office/powerpoint/2010/main" val="1838417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28700" y="1967266"/>
            <a:ext cx="2628900" cy="2547257"/>
          </a:xfrm>
          <a:prstGeom prst="ellipse">
            <a:avLst/>
          </a:prstGeom>
          <a:noFill/>
        </p:spPr>
        <p:txBody>
          <a:bodyPr vert="horz" lIns="91440" tIns="45720" rIns="91440" bIns="45720" rtlCol="0" anchor="ctr">
            <a:normAutofit/>
          </a:bodyPr>
          <a:lstStyle/>
          <a:p>
            <a:pPr algn="ctr">
              <a:lnSpc>
                <a:spcPct val="90000"/>
              </a:lnSpc>
              <a:spcBef>
                <a:spcPct val="0"/>
              </a:spcBef>
              <a:spcAft>
                <a:spcPts val="600"/>
              </a:spcAft>
            </a:pPr>
            <a:r>
              <a:rPr lang="en-US" sz="2300" kern="1200" dirty="0">
                <a:solidFill>
                  <a:srgbClr val="FFFFFF"/>
                </a:solidFill>
                <a:latin typeface="+mj-lt"/>
                <a:ea typeface="+mj-ea"/>
                <a:cs typeface="+mj-cs"/>
              </a:rPr>
              <a:t>Experimental design for gene expression profiling </a:t>
            </a:r>
          </a:p>
        </p:txBody>
      </p:sp>
      <p:pic>
        <p:nvPicPr>
          <p:cNvPr id="3" name="Picture 2" descr="Screen Shot 2017-02-28 at 7.56.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531" y="0"/>
            <a:ext cx="5564835" cy="6765757"/>
          </a:xfrm>
          <a:prstGeom prst="rect">
            <a:avLst/>
          </a:prstGeom>
        </p:spPr>
      </p:pic>
    </p:spTree>
    <p:extLst>
      <p:ext uri="{BB962C8B-B14F-4D97-AF65-F5344CB8AC3E}">
        <p14:creationId xmlns:p14="http://schemas.microsoft.com/office/powerpoint/2010/main" val="2454207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0696C75-87DC-AC4F-AA03-538E1521855E}"/>
              </a:ext>
            </a:extLst>
          </p:cNvPr>
          <p:cNvSpPr/>
          <p:nvPr/>
        </p:nvSpPr>
        <p:spPr>
          <a:xfrm>
            <a:off x="0" y="118136"/>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62" name="Text Box 2"/>
          <p:cNvSpPr txBox="1">
            <a:spLocks noChangeArrowheads="1"/>
          </p:cNvSpPr>
          <p:nvPr/>
        </p:nvSpPr>
        <p:spPr bwMode="auto">
          <a:xfrm>
            <a:off x="3560361" y="217247"/>
            <a:ext cx="598567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2800" dirty="0">
                <a:solidFill>
                  <a:schemeClr val="bg1"/>
                </a:solidFill>
                <a:latin typeface="+mn-lt"/>
              </a:rPr>
              <a:t>Inferential statistics: false discovery rate</a:t>
            </a:r>
            <a:endParaRPr lang="en-US" sz="2000" dirty="0">
              <a:solidFill>
                <a:schemeClr val="bg1"/>
              </a:solidFill>
              <a:latin typeface="+mn-lt"/>
            </a:endParaRPr>
          </a:p>
        </p:txBody>
      </p:sp>
      <p:sp>
        <p:nvSpPr>
          <p:cNvPr id="92163" name="Text Box 3"/>
          <p:cNvSpPr txBox="1">
            <a:spLocks noChangeArrowheads="1"/>
          </p:cNvSpPr>
          <p:nvPr/>
        </p:nvSpPr>
        <p:spPr bwMode="auto">
          <a:xfrm>
            <a:off x="2590800" y="956336"/>
            <a:ext cx="7924800" cy="571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lnSpc>
                <a:spcPct val="80000"/>
              </a:lnSpc>
            </a:pPr>
            <a:r>
              <a:rPr lang="en-US" dirty="0">
                <a:solidFill>
                  <a:srgbClr val="000000"/>
                </a:solidFill>
                <a:latin typeface="+mn-lt"/>
              </a:rPr>
              <a:t>The false discovery rate (FDR) is a popular multiple corrections correction. A false positive (also called a type I error) is sometimes called a false discovery.</a:t>
            </a:r>
          </a:p>
          <a:p>
            <a:pPr algn="l">
              <a:lnSpc>
                <a:spcPct val="80000"/>
              </a:lnSpc>
            </a:pPr>
            <a:endParaRPr lang="en-US" dirty="0">
              <a:solidFill>
                <a:srgbClr val="000000"/>
              </a:solidFill>
              <a:latin typeface="+mn-lt"/>
            </a:endParaRPr>
          </a:p>
          <a:p>
            <a:pPr algn="l">
              <a:lnSpc>
                <a:spcPct val="80000"/>
              </a:lnSpc>
            </a:pPr>
            <a:endParaRPr lang="en-US" dirty="0">
              <a:solidFill>
                <a:srgbClr val="000000"/>
              </a:solidFill>
              <a:latin typeface="+mn-lt"/>
            </a:endParaRPr>
          </a:p>
          <a:p>
            <a:pPr algn="l">
              <a:lnSpc>
                <a:spcPct val="80000"/>
              </a:lnSpc>
            </a:pPr>
            <a:endParaRPr lang="en-US" dirty="0">
              <a:solidFill>
                <a:srgbClr val="000000"/>
              </a:solidFill>
              <a:latin typeface="+mn-lt"/>
            </a:endParaRPr>
          </a:p>
          <a:p>
            <a:pPr algn="l">
              <a:lnSpc>
                <a:spcPct val="80000"/>
              </a:lnSpc>
            </a:pPr>
            <a:r>
              <a:rPr lang="en-US" dirty="0">
                <a:solidFill>
                  <a:srgbClr val="000000"/>
                </a:solidFill>
                <a:latin typeface="+mn-lt"/>
              </a:rPr>
              <a:t>The FDR equals the p-value of the t-test times the number of genes measured (e.g. for 10,000 genes and a p-value of 0.01, there are 100 expected false positives).</a:t>
            </a:r>
          </a:p>
          <a:p>
            <a:pPr algn="l">
              <a:lnSpc>
                <a:spcPct val="80000"/>
              </a:lnSpc>
            </a:pPr>
            <a:r>
              <a:rPr lang="en-US" dirty="0">
                <a:solidFill>
                  <a:srgbClr val="000000"/>
                </a:solidFill>
                <a:latin typeface="+mn-lt"/>
              </a:rPr>
              <a:t>You can adjust the false discovery rate. For example:</a:t>
            </a:r>
          </a:p>
          <a:p>
            <a:pPr algn="l">
              <a:lnSpc>
                <a:spcPct val="80000"/>
              </a:lnSpc>
            </a:pPr>
            <a:endParaRPr lang="en-US" dirty="0">
              <a:solidFill>
                <a:srgbClr val="000000"/>
              </a:solidFill>
              <a:latin typeface="+mn-lt"/>
            </a:endParaRPr>
          </a:p>
          <a:p>
            <a:pPr algn="l">
              <a:lnSpc>
                <a:spcPct val="80000"/>
              </a:lnSpc>
            </a:pPr>
            <a:r>
              <a:rPr lang="en-US" u="sng" dirty="0">
                <a:solidFill>
                  <a:srgbClr val="000000"/>
                </a:solidFill>
                <a:latin typeface="+mn-lt"/>
              </a:rPr>
              <a:t>FDR</a:t>
            </a:r>
            <a:r>
              <a:rPr lang="en-US" dirty="0">
                <a:solidFill>
                  <a:srgbClr val="000000"/>
                </a:solidFill>
                <a:latin typeface="+mn-lt"/>
              </a:rPr>
              <a:t>	</a:t>
            </a:r>
            <a:r>
              <a:rPr lang="en-US" u="sng" dirty="0">
                <a:solidFill>
                  <a:srgbClr val="000000"/>
                </a:solidFill>
                <a:latin typeface="+mn-lt"/>
              </a:rPr>
              <a:t># regulated transcripts</a:t>
            </a:r>
            <a:r>
              <a:rPr lang="en-US" dirty="0">
                <a:solidFill>
                  <a:srgbClr val="000000"/>
                </a:solidFill>
                <a:latin typeface="+mn-lt"/>
              </a:rPr>
              <a:t>	</a:t>
            </a:r>
            <a:r>
              <a:rPr lang="en-US" u="sng" dirty="0">
                <a:solidFill>
                  <a:srgbClr val="000000"/>
                </a:solidFill>
                <a:latin typeface="+mn-lt"/>
              </a:rPr>
              <a:t># false discoveries</a:t>
            </a:r>
          </a:p>
          <a:p>
            <a:pPr algn="l">
              <a:lnSpc>
                <a:spcPct val="80000"/>
              </a:lnSpc>
            </a:pPr>
            <a:r>
              <a:rPr lang="en-US" dirty="0">
                <a:solidFill>
                  <a:srgbClr val="000000"/>
                </a:solidFill>
                <a:latin typeface="+mn-lt"/>
              </a:rPr>
              <a:t>0.1		100			          10</a:t>
            </a:r>
          </a:p>
          <a:p>
            <a:pPr algn="l">
              <a:lnSpc>
                <a:spcPct val="80000"/>
              </a:lnSpc>
            </a:pPr>
            <a:r>
              <a:rPr lang="en-US" dirty="0">
                <a:solidFill>
                  <a:srgbClr val="000000"/>
                </a:solidFill>
                <a:latin typeface="+mn-lt"/>
              </a:rPr>
              <a:t>0.05		 45				3</a:t>
            </a:r>
          </a:p>
          <a:p>
            <a:pPr algn="l">
              <a:lnSpc>
                <a:spcPct val="80000"/>
              </a:lnSpc>
            </a:pPr>
            <a:r>
              <a:rPr lang="en-US" dirty="0">
                <a:solidFill>
                  <a:srgbClr val="000000"/>
                </a:solidFill>
                <a:latin typeface="+mn-lt"/>
              </a:rPr>
              <a:t>0.01		 20				1</a:t>
            </a:r>
          </a:p>
          <a:p>
            <a:pPr algn="l">
              <a:lnSpc>
                <a:spcPct val="80000"/>
              </a:lnSpc>
            </a:pPr>
            <a:endParaRPr lang="en-US" dirty="0">
              <a:solidFill>
                <a:srgbClr val="000000"/>
              </a:solidFill>
              <a:latin typeface="+mn-lt"/>
            </a:endParaRPr>
          </a:p>
          <a:p>
            <a:pPr algn="l">
              <a:lnSpc>
                <a:spcPct val="80000"/>
              </a:lnSpc>
            </a:pPr>
            <a:r>
              <a:rPr lang="en-US" dirty="0">
                <a:solidFill>
                  <a:srgbClr val="000000"/>
                </a:solidFill>
                <a:latin typeface="+mn-lt"/>
              </a:rPr>
              <a:t>Would you report 100 regulated transcripts of which 10 are likely to be false positives, or 20 transcripts of which one is likely to be a false positive?</a:t>
            </a:r>
          </a:p>
        </p:txBody>
      </p:sp>
      <p:sp>
        <p:nvSpPr>
          <p:cNvPr id="92164" name="Line 4"/>
          <p:cNvSpPr>
            <a:spLocks noChangeShapeType="1"/>
          </p:cNvSpPr>
          <p:nvPr/>
        </p:nvSpPr>
        <p:spPr bwMode="auto">
          <a:xfrm>
            <a:off x="3048000" y="685800"/>
            <a:ext cx="70866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pic>
        <p:nvPicPr>
          <p:cNvPr id="6" name="Picture 5" descr="Screen Shot 2017-02-28 at 7.56.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700" y="1968500"/>
            <a:ext cx="2846572" cy="774700"/>
          </a:xfrm>
          <a:prstGeom prst="rect">
            <a:avLst/>
          </a:prstGeom>
        </p:spPr>
      </p:pic>
    </p:spTree>
    <p:extLst>
      <p:ext uri="{BB962C8B-B14F-4D97-AF65-F5344CB8AC3E}">
        <p14:creationId xmlns:p14="http://schemas.microsoft.com/office/powerpoint/2010/main" val="553853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0" y="563562"/>
            <a:ext cx="12192000" cy="928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838200" y="365125"/>
            <a:ext cx="10515600" cy="1325563"/>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extLst>
              <p:ext uri="{D42A27DB-BD31-4B8C-83A1-F6EECF244321}">
                <p14:modId xmlns:p14="http://schemas.microsoft.com/office/powerpoint/2010/main" val="20494258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EBC1FBF-21A4-CA44-BE01-AEBF3C2941FD}"/>
              </a:ext>
            </a:extLst>
          </p:cNvPr>
          <p:cNvSpPr txBox="1"/>
          <p:nvPr/>
        </p:nvSpPr>
        <p:spPr>
          <a:xfrm>
            <a:off x="655152" y="6488668"/>
            <a:ext cx="5440848" cy="369332"/>
          </a:xfrm>
          <a:prstGeom prst="rect">
            <a:avLst/>
          </a:prstGeom>
          <a:noFill/>
        </p:spPr>
        <p:txBody>
          <a:bodyPr wrap="none" rtlCol="0">
            <a:spAutoFit/>
          </a:bodyPr>
          <a:lstStyle/>
          <a:p>
            <a:r>
              <a:rPr lang="en-US" dirty="0"/>
              <a:t>http://</a:t>
            </a:r>
            <a:r>
              <a:rPr lang="en-US" dirty="0" err="1"/>
              <a:t>pevsnerlab.kennedykrieger.org</a:t>
            </a:r>
            <a:r>
              <a:rPr lang="en-US" dirty="0"/>
              <a:t>/php/</a:t>
            </a:r>
            <a:r>
              <a:rPr lang="en-US" dirty="0" err="1"/>
              <a:t>powerpoints</a:t>
            </a:r>
            <a:endParaRPr lang="en-US" dirty="0"/>
          </a:p>
        </p:txBody>
      </p:sp>
    </p:spTree>
    <p:extLst>
      <p:ext uri="{BB962C8B-B14F-4D97-AF65-F5344CB8AC3E}">
        <p14:creationId xmlns:p14="http://schemas.microsoft.com/office/powerpoint/2010/main" val="132926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28600"/>
            <a:ext cx="6705600" cy="523220"/>
          </a:xfrm>
          <a:prstGeom prst="rect">
            <a:avLst/>
          </a:prstGeom>
          <a:solidFill>
            <a:schemeClr val="bg1"/>
          </a:solidFill>
        </p:spPr>
        <p:txBody>
          <a:bodyPr wrap="square" rtlCol="0">
            <a:spAutoFit/>
          </a:bodyPr>
          <a:lstStyle/>
          <a:p>
            <a:r>
              <a:rPr lang="en-US" sz="2800" dirty="0"/>
              <a:t>Summarizing your experiment: MA plot </a:t>
            </a:r>
          </a:p>
        </p:txBody>
      </p:sp>
      <p:pic>
        <p:nvPicPr>
          <p:cNvPr id="4" name="Picture 3" descr="Screen Shot 2017-03-01 at 10.19.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0" y="1171738"/>
            <a:ext cx="5486400" cy="4514523"/>
          </a:xfrm>
          <a:prstGeom prst="rect">
            <a:avLst/>
          </a:prstGeom>
        </p:spPr>
      </p:pic>
      <p:pic>
        <p:nvPicPr>
          <p:cNvPr id="5" name="Picture 4" descr="Screen Shot 2017-03-01 at 10.19.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1066800"/>
            <a:ext cx="2781300" cy="1143000"/>
          </a:xfrm>
          <a:prstGeom prst="rect">
            <a:avLst/>
          </a:prstGeom>
        </p:spPr>
      </p:pic>
      <p:sp>
        <p:nvSpPr>
          <p:cNvPr id="7" name="TextBox 6"/>
          <p:cNvSpPr txBox="1"/>
          <p:nvPr/>
        </p:nvSpPr>
        <p:spPr>
          <a:xfrm>
            <a:off x="2895600" y="5638801"/>
            <a:ext cx="7315200" cy="1095685"/>
          </a:xfrm>
          <a:prstGeom prst="rect">
            <a:avLst/>
          </a:prstGeom>
          <a:solidFill>
            <a:schemeClr val="bg1"/>
          </a:solidFill>
          <a:ln>
            <a:solidFill>
              <a:srgbClr val="000000"/>
            </a:solidFill>
          </a:ln>
        </p:spPr>
        <p:txBody>
          <a:bodyPr wrap="square" rtlCol="0">
            <a:spAutoFit/>
          </a:bodyPr>
          <a:lstStyle/>
          <a:p>
            <a:pPr>
              <a:lnSpc>
                <a:spcPct val="90000"/>
              </a:lnSpc>
            </a:pPr>
            <a:r>
              <a:rPr lang="en-US" sz="2400" dirty="0"/>
              <a:t>An MA plot shows expression levels (x-axis) for measured data points and up- and down-regulation for individual transcripts (y-axis).</a:t>
            </a:r>
          </a:p>
        </p:txBody>
      </p:sp>
      <p:cxnSp>
        <p:nvCxnSpPr>
          <p:cNvPr id="6" name="Straight Connector 5">
            <a:extLst>
              <a:ext uri="{FF2B5EF4-FFF2-40B4-BE49-F238E27FC236}">
                <a16:creationId xmlns:a16="http://schemas.microsoft.com/office/drawing/2014/main" id="{186D0B86-B92F-E341-A816-7B63D4920621}"/>
              </a:ext>
            </a:extLst>
          </p:cNvPr>
          <p:cNvCxnSpPr/>
          <p:nvPr/>
        </p:nvCxnSpPr>
        <p:spPr>
          <a:xfrm>
            <a:off x="5817870" y="3337560"/>
            <a:ext cx="401193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35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28600"/>
            <a:ext cx="8686800" cy="523220"/>
          </a:xfrm>
          <a:prstGeom prst="rect">
            <a:avLst/>
          </a:prstGeom>
          <a:solidFill>
            <a:schemeClr val="bg1"/>
          </a:solidFill>
        </p:spPr>
        <p:txBody>
          <a:bodyPr wrap="square" rtlCol="0">
            <a:spAutoFit/>
          </a:bodyPr>
          <a:lstStyle/>
          <a:p>
            <a:pPr algn="ctr"/>
            <a:r>
              <a:rPr lang="en-US" sz="2800" dirty="0"/>
              <a:t>Volcano plot: significantly regulated genes vs. fold change</a:t>
            </a:r>
          </a:p>
        </p:txBody>
      </p:sp>
      <p:sp>
        <p:nvSpPr>
          <p:cNvPr id="4" name="TextBox 3"/>
          <p:cNvSpPr txBox="1"/>
          <p:nvPr/>
        </p:nvSpPr>
        <p:spPr>
          <a:xfrm>
            <a:off x="2667000" y="5353718"/>
            <a:ext cx="7848600" cy="1428083"/>
          </a:xfrm>
          <a:prstGeom prst="rect">
            <a:avLst/>
          </a:prstGeom>
          <a:noFill/>
          <a:ln>
            <a:solidFill>
              <a:schemeClr val="tx1"/>
            </a:solidFill>
          </a:ln>
        </p:spPr>
        <p:txBody>
          <a:bodyPr wrap="square" rtlCol="0">
            <a:spAutoFit/>
          </a:bodyPr>
          <a:lstStyle/>
          <a:p>
            <a:pPr>
              <a:lnSpc>
                <a:spcPct val="90000"/>
              </a:lnSpc>
            </a:pPr>
            <a:r>
              <a:rPr lang="en-US" sz="2400" dirty="0"/>
              <a:t>A volcano plot shows fold change (x-axis) versus p value from ANOVA (y-axis). Each point is the expression level of a transcript. Points high up on the y-axis (above the pale green horizontal line) are significantly regulated.</a:t>
            </a:r>
          </a:p>
        </p:txBody>
      </p:sp>
      <p:pic>
        <p:nvPicPr>
          <p:cNvPr id="5" name="Picture 4" descr="Screen Shot 2017-03-01 at 11.16.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900" y="838200"/>
            <a:ext cx="4508500" cy="4419600"/>
          </a:xfrm>
          <a:prstGeom prst="rect">
            <a:avLst/>
          </a:prstGeom>
        </p:spPr>
      </p:pic>
    </p:spTree>
    <p:extLst>
      <p:ext uri="{BB962C8B-B14F-4D97-AF65-F5344CB8AC3E}">
        <p14:creationId xmlns:p14="http://schemas.microsoft.com/office/powerpoint/2010/main" val="3887991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28600"/>
            <a:ext cx="6705600" cy="523220"/>
          </a:xfrm>
          <a:prstGeom prst="rect">
            <a:avLst/>
          </a:prstGeom>
          <a:solidFill>
            <a:schemeClr val="bg1"/>
          </a:solidFill>
        </p:spPr>
        <p:txBody>
          <a:bodyPr wrap="square" rtlCol="0">
            <a:spAutoFit/>
          </a:bodyPr>
          <a:lstStyle/>
          <a:p>
            <a:pPr algn="ctr"/>
            <a:r>
              <a:rPr lang="en-US" sz="2800" dirty="0"/>
              <a:t>Log</a:t>
            </a:r>
            <a:r>
              <a:rPr lang="en-US" sz="2800" baseline="-25000" dirty="0"/>
              <a:t>2</a:t>
            </a:r>
            <a:r>
              <a:rPr lang="en-US" sz="2800" dirty="0"/>
              <a:t> and log</a:t>
            </a:r>
            <a:r>
              <a:rPr lang="en-US" sz="2800" baseline="-25000" dirty="0"/>
              <a:t>10</a:t>
            </a:r>
            <a:r>
              <a:rPr lang="en-US" sz="2800" dirty="0"/>
              <a:t> values</a:t>
            </a:r>
          </a:p>
        </p:txBody>
      </p:sp>
      <p:pic>
        <p:nvPicPr>
          <p:cNvPr id="3" name="Picture 2" descr="Screen Shot 2017-03-01 at 10.19.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914400"/>
            <a:ext cx="8039100" cy="4143866"/>
          </a:xfrm>
          <a:prstGeom prst="rect">
            <a:avLst/>
          </a:prstGeom>
        </p:spPr>
      </p:pic>
      <p:sp>
        <p:nvSpPr>
          <p:cNvPr id="5" name="TextBox 4"/>
          <p:cNvSpPr txBox="1"/>
          <p:nvPr/>
        </p:nvSpPr>
        <p:spPr>
          <a:xfrm>
            <a:off x="2743200" y="5257801"/>
            <a:ext cx="7315200" cy="1428083"/>
          </a:xfrm>
          <a:prstGeom prst="rect">
            <a:avLst/>
          </a:prstGeom>
          <a:solidFill>
            <a:schemeClr val="bg1"/>
          </a:solidFill>
          <a:ln>
            <a:solidFill>
              <a:srgbClr val="000000"/>
            </a:solidFill>
          </a:ln>
        </p:spPr>
        <p:txBody>
          <a:bodyPr wrap="square" rtlCol="0">
            <a:spAutoFit/>
          </a:bodyPr>
          <a:lstStyle/>
          <a:p>
            <a:pPr>
              <a:lnSpc>
                <a:spcPct val="90000"/>
              </a:lnSpc>
            </a:pPr>
            <a:r>
              <a:rPr lang="en-US" sz="2400" dirty="0"/>
              <a:t>Expression values are routinely transformed into log base 2 space. For a comparison of a sample to a control the log</a:t>
            </a:r>
            <a:r>
              <a:rPr lang="en-US" sz="2400" baseline="-25000" dirty="0"/>
              <a:t>2</a:t>
            </a:r>
            <a:r>
              <a:rPr lang="en-US" sz="2400" dirty="0"/>
              <a:t> ratio is 0.  Two-fold up-regulation has a log2 value of +1.0, while two-fold down-regulation has a value of -1.0. </a:t>
            </a:r>
          </a:p>
        </p:txBody>
      </p:sp>
    </p:spTree>
    <p:extLst>
      <p:ext uri="{BB962C8B-B14F-4D97-AF65-F5344CB8AC3E}">
        <p14:creationId xmlns:p14="http://schemas.microsoft.com/office/powerpoint/2010/main" val="2722789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51D8DA0-7125-EA42-87AE-C59F9B061302}"/>
              </a:ext>
            </a:extLst>
          </p:cNvPr>
          <p:cNvSpPr/>
          <p:nvPr/>
        </p:nvSpPr>
        <p:spPr>
          <a:xfrm>
            <a:off x="0" y="223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34" name="Text Box 2"/>
          <p:cNvSpPr txBox="1">
            <a:spLocks noChangeArrowheads="1"/>
          </p:cNvSpPr>
          <p:nvPr/>
        </p:nvSpPr>
        <p:spPr bwMode="auto">
          <a:xfrm>
            <a:off x="3151320" y="2057400"/>
            <a:ext cx="6678481"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solidFill>
                  <a:srgbClr val="000000"/>
                </a:solidFill>
                <a:latin typeface="+mn-lt"/>
              </a:rPr>
              <a:t>An exploratory technique used to reduce the</a:t>
            </a:r>
          </a:p>
          <a:p>
            <a:pPr algn="l"/>
            <a:r>
              <a:rPr lang="en-US" dirty="0">
                <a:solidFill>
                  <a:srgbClr val="000000"/>
                </a:solidFill>
                <a:latin typeface="+mn-lt"/>
              </a:rPr>
              <a:t>dimensionality of the data set to 2D or 3D</a:t>
            </a:r>
          </a:p>
          <a:p>
            <a:pPr algn="l"/>
            <a:endParaRPr lang="en-US" dirty="0">
              <a:solidFill>
                <a:srgbClr val="000000"/>
              </a:solidFill>
              <a:latin typeface="+mn-lt"/>
            </a:endParaRPr>
          </a:p>
          <a:p>
            <a:pPr algn="l"/>
            <a:r>
              <a:rPr lang="en-US" dirty="0">
                <a:solidFill>
                  <a:srgbClr val="000000"/>
                </a:solidFill>
                <a:latin typeface="+mn-lt"/>
              </a:rPr>
              <a:t>For a matrix of </a:t>
            </a:r>
            <a:r>
              <a:rPr lang="en-US" i="1" dirty="0">
                <a:solidFill>
                  <a:srgbClr val="000000"/>
                </a:solidFill>
                <a:latin typeface="+mn-lt"/>
              </a:rPr>
              <a:t>m</a:t>
            </a:r>
            <a:r>
              <a:rPr lang="en-US" dirty="0">
                <a:solidFill>
                  <a:srgbClr val="000000"/>
                </a:solidFill>
                <a:latin typeface="+mn-lt"/>
              </a:rPr>
              <a:t> genes x </a:t>
            </a:r>
            <a:r>
              <a:rPr lang="en-US" i="1" dirty="0">
                <a:solidFill>
                  <a:srgbClr val="000000"/>
                </a:solidFill>
                <a:latin typeface="+mn-lt"/>
              </a:rPr>
              <a:t>n</a:t>
            </a:r>
            <a:r>
              <a:rPr lang="en-US" dirty="0">
                <a:solidFill>
                  <a:srgbClr val="000000"/>
                </a:solidFill>
                <a:latin typeface="+mn-lt"/>
              </a:rPr>
              <a:t> samples, create a new</a:t>
            </a:r>
          </a:p>
          <a:p>
            <a:pPr algn="l"/>
            <a:r>
              <a:rPr lang="en-US" dirty="0">
                <a:solidFill>
                  <a:srgbClr val="000000"/>
                </a:solidFill>
                <a:latin typeface="+mn-lt"/>
              </a:rPr>
              <a:t>covariance matrix of size </a:t>
            </a:r>
            <a:r>
              <a:rPr lang="en-US" i="1" dirty="0">
                <a:solidFill>
                  <a:srgbClr val="000000"/>
                </a:solidFill>
                <a:latin typeface="+mn-lt"/>
              </a:rPr>
              <a:t>n</a:t>
            </a:r>
            <a:r>
              <a:rPr lang="en-US" dirty="0">
                <a:solidFill>
                  <a:srgbClr val="000000"/>
                </a:solidFill>
                <a:latin typeface="+mn-lt"/>
              </a:rPr>
              <a:t> x </a:t>
            </a:r>
            <a:r>
              <a:rPr lang="en-US" i="1" dirty="0">
                <a:solidFill>
                  <a:srgbClr val="000000"/>
                </a:solidFill>
                <a:latin typeface="+mn-lt"/>
              </a:rPr>
              <a:t>n</a:t>
            </a:r>
          </a:p>
          <a:p>
            <a:pPr algn="l"/>
            <a:endParaRPr lang="en-US" dirty="0">
              <a:solidFill>
                <a:srgbClr val="000000"/>
              </a:solidFill>
              <a:latin typeface="+mn-lt"/>
            </a:endParaRPr>
          </a:p>
          <a:p>
            <a:pPr algn="l"/>
            <a:r>
              <a:rPr lang="en-US" dirty="0">
                <a:solidFill>
                  <a:srgbClr val="000000"/>
                </a:solidFill>
                <a:latin typeface="+mn-lt"/>
              </a:rPr>
              <a:t>Thus transform some large number of variables into</a:t>
            </a:r>
          </a:p>
          <a:p>
            <a:pPr algn="l"/>
            <a:r>
              <a:rPr lang="en-US" dirty="0">
                <a:solidFill>
                  <a:srgbClr val="000000"/>
                </a:solidFill>
                <a:latin typeface="+mn-lt"/>
              </a:rPr>
              <a:t>a smaller number of uncorrelated variables called</a:t>
            </a:r>
          </a:p>
          <a:p>
            <a:pPr algn="l"/>
            <a:r>
              <a:rPr lang="en-US" dirty="0">
                <a:solidFill>
                  <a:srgbClr val="000000"/>
                </a:solidFill>
                <a:latin typeface="+mn-lt"/>
              </a:rPr>
              <a:t>principal components (PCs). </a:t>
            </a:r>
          </a:p>
        </p:txBody>
      </p:sp>
      <p:sp>
        <p:nvSpPr>
          <p:cNvPr id="120835" name="Text Box 3"/>
          <p:cNvSpPr txBox="1">
            <a:spLocks noChangeArrowheads="1"/>
          </p:cNvSpPr>
          <p:nvPr/>
        </p:nvSpPr>
        <p:spPr bwMode="auto">
          <a:xfrm>
            <a:off x="3343496" y="381000"/>
            <a:ext cx="55050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2800" dirty="0">
                <a:solidFill>
                  <a:schemeClr val="bg1"/>
                </a:solidFill>
                <a:latin typeface="+mn-lt"/>
              </a:rPr>
              <a:t>Principal components analysis (PCA)</a:t>
            </a:r>
            <a:endParaRPr lang="en-US" sz="1100" dirty="0">
              <a:solidFill>
                <a:schemeClr val="bg1"/>
              </a:solidFill>
              <a:latin typeface="+mn-lt"/>
            </a:endParaRPr>
          </a:p>
        </p:txBody>
      </p:sp>
    </p:spTree>
    <p:extLst>
      <p:ext uri="{BB962C8B-B14F-4D97-AF65-F5344CB8AC3E}">
        <p14:creationId xmlns:p14="http://schemas.microsoft.com/office/powerpoint/2010/main" val="173071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6481" y="25872"/>
            <a:ext cx="6934200" cy="523220"/>
          </a:xfrm>
          <a:prstGeom prst="rect">
            <a:avLst/>
          </a:prstGeom>
          <a:solidFill>
            <a:schemeClr val="bg1"/>
          </a:solidFill>
        </p:spPr>
        <p:txBody>
          <a:bodyPr wrap="square" rtlCol="0">
            <a:spAutoFit/>
          </a:bodyPr>
          <a:lstStyle/>
          <a:p>
            <a:r>
              <a:rPr lang="en-US" sz="2800" dirty="0" err="1">
                <a:solidFill>
                  <a:srgbClr val="FF0000"/>
                </a:solidFill>
              </a:rPr>
              <a:t>Partek</a:t>
            </a:r>
            <a:r>
              <a:rPr lang="en-US" sz="2800" dirty="0"/>
              <a:t> for gene expression analysis: PCA plot </a:t>
            </a:r>
          </a:p>
        </p:txBody>
      </p:sp>
      <p:pic>
        <p:nvPicPr>
          <p:cNvPr id="3" name="Picture 2" descr="Screen Shot 2017-03-01 at 10.24.45 AM.png"/>
          <p:cNvPicPr>
            <a:picLocks noChangeAspect="1"/>
          </p:cNvPicPr>
          <p:nvPr/>
        </p:nvPicPr>
        <p:blipFill rotWithShape="1">
          <a:blip r:embed="rId2">
            <a:extLst>
              <a:ext uri="{28A0092B-C50C-407E-A947-70E740481C1C}">
                <a14:useLocalDpi xmlns:a14="http://schemas.microsoft.com/office/drawing/2010/main" val="0"/>
              </a:ext>
            </a:extLst>
          </a:blip>
          <a:srcRect r="52869"/>
          <a:stretch/>
        </p:blipFill>
        <p:spPr>
          <a:xfrm>
            <a:off x="1724881" y="711673"/>
            <a:ext cx="4120334" cy="4833449"/>
          </a:xfrm>
          <a:prstGeom prst="rect">
            <a:avLst/>
          </a:prstGeom>
        </p:spPr>
      </p:pic>
      <p:sp>
        <p:nvSpPr>
          <p:cNvPr id="5" name="TextBox 4"/>
          <p:cNvSpPr txBox="1"/>
          <p:nvPr/>
        </p:nvSpPr>
        <p:spPr>
          <a:xfrm>
            <a:off x="2867881" y="5436072"/>
            <a:ext cx="7315200" cy="1089529"/>
          </a:xfrm>
          <a:prstGeom prst="rect">
            <a:avLst/>
          </a:prstGeom>
          <a:solidFill>
            <a:schemeClr val="bg1"/>
          </a:solidFill>
          <a:ln>
            <a:solidFill>
              <a:srgbClr val="000000"/>
            </a:solidFill>
          </a:ln>
        </p:spPr>
        <p:txBody>
          <a:bodyPr wrap="square" rtlCol="0">
            <a:spAutoFit/>
          </a:bodyPr>
          <a:lstStyle/>
          <a:p>
            <a:pPr>
              <a:lnSpc>
                <a:spcPct val="90000"/>
              </a:lnSpc>
            </a:pPr>
            <a:r>
              <a:rPr lang="en-US" sz="2400" dirty="0"/>
              <a:t>Here a principal components analysis (PCA) plot shows n=25 data points (one for each sample). These points are annotated by disease diagnosis (left)</a:t>
            </a:r>
            <a:endParaRPr lang="en-US" sz="2400" dirty="0">
              <a:solidFill>
                <a:schemeClr val="bg2">
                  <a:lumMod val="50000"/>
                </a:schemeClr>
              </a:solidFill>
            </a:endParaRPr>
          </a:p>
        </p:txBody>
      </p:sp>
    </p:spTree>
    <p:extLst>
      <p:ext uri="{BB962C8B-B14F-4D97-AF65-F5344CB8AC3E}">
        <p14:creationId xmlns:p14="http://schemas.microsoft.com/office/powerpoint/2010/main" val="44936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6481" y="25872"/>
            <a:ext cx="6934200" cy="523220"/>
          </a:xfrm>
          <a:prstGeom prst="rect">
            <a:avLst/>
          </a:prstGeom>
          <a:solidFill>
            <a:schemeClr val="bg1"/>
          </a:solidFill>
        </p:spPr>
        <p:txBody>
          <a:bodyPr wrap="square" rtlCol="0">
            <a:spAutoFit/>
          </a:bodyPr>
          <a:lstStyle/>
          <a:p>
            <a:r>
              <a:rPr lang="en-US" sz="2800" dirty="0" err="1"/>
              <a:t>Partek</a:t>
            </a:r>
            <a:r>
              <a:rPr lang="en-US" sz="2800" dirty="0"/>
              <a:t> for gene expression analysis: PCA plot </a:t>
            </a:r>
          </a:p>
        </p:txBody>
      </p:sp>
      <p:pic>
        <p:nvPicPr>
          <p:cNvPr id="3" name="Picture 2" descr="Screen Shot 2017-03-01 at 10.24.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881" y="711673"/>
            <a:ext cx="8742238" cy="4833449"/>
          </a:xfrm>
          <a:prstGeom prst="rect">
            <a:avLst/>
          </a:prstGeom>
        </p:spPr>
      </p:pic>
      <p:sp>
        <p:nvSpPr>
          <p:cNvPr id="5" name="TextBox 4"/>
          <p:cNvSpPr txBox="1"/>
          <p:nvPr/>
        </p:nvSpPr>
        <p:spPr>
          <a:xfrm>
            <a:off x="2867881" y="5436072"/>
            <a:ext cx="7315200" cy="1421928"/>
          </a:xfrm>
          <a:prstGeom prst="rect">
            <a:avLst/>
          </a:prstGeom>
          <a:solidFill>
            <a:schemeClr val="bg1"/>
          </a:solidFill>
          <a:ln>
            <a:solidFill>
              <a:srgbClr val="000000"/>
            </a:solidFill>
          </a:ln>
        </p:spPr>
        <p:txBody>
          <a:bodyPr wrap="square" rtlCol="0">
            <a:spAutoFit/>
          </a:bodyPr>
          <a:lstStyle/>
          <a:p>
            <a:pPr>
              <a:lnSpc>
                <a:spcPct val="90000"/>
              </a:lnSpc>
            </a:pPr>
            <a:r>
              <a:rPr lang="en-US" sz="2400" dirty="0"/>
              <a:t>Here a principal components analysis (PCA) plot shows n=25 data points (one for each sample). These points are annotated by disease diagnosis (left) or </a:t>
            </a:r>
            <a:r>
              <a:rPr lang="en-US" sz="2400" dirty="0">
                <a:solidFill>
                  <a:srgbClr val="FF0000"/>
                </a:solidFill>
              </a:rPr>
              <a:t>tissue type (right).</a:t>
            </a:r>
          </a:p>
        </p:txBody>
      </p:sp>
      <p:sp>
        <p:nvSpPr>
          <p:cNvPr id="7" name="TextBox 6"/>
          <p:cNvSpPr txBox="1"/>
          <p:nvPr/>
        </p:nvSpPr>
        <p:spPr>
          <a:xfrm>
            <a:off x="9421081" y="3988273"/>
            <a:ext cx="838200" cy="374461"/>
          </a:xfrm>
          <a:prstGeom prst="rect">
            <a:avLst/>
          </a:prstGeom>
          <a:solidFill>
            <a:schemeClr val="bg1"/>
          </a:solidFill>
          <a:ln>
            <a:solidFill>
              <a:srgbClr val="000000"/>
            </a:solidFill>
          </a:ln>
        </p:spPr>
        <p:txBody>
          <a:bodyPr wrap="square" rtlCol="0">
            <a:spAutoFit/>
          </a:bodyPr>
          <a:lstStyle/>
          <a:p>
            <a:pPr>
              <a:lnSpc>
                <a:spcPct val="90000"/>
              </a:lnSpc>
            </a:pPr>
            <a:r>
              <a:rPr lang="en-US" sz="2000" dirty="0"/>
              <a:t>heart</a:t>
            </a:r>
          </a:p>
        </p:txBody>
      </p:sp>
      <p:sp>
        <p:nvSpPr>
          <p:cNvPr id="8" name="TextBox 7"/>
          <p:cNvSpPr txBox="1"/>
          <p:nvPr/>
        </p:nvSpPr>
        <p:spPr>
          <a:xfrm>
            <a:off x="7058881" y="4528212"/>
            <a:ext cx="1143000" cy="374461"/>
          </a:xfrm>
          <a:prstGeom prst="rect">
            <a:avLst/>
          </a:prstGeom>
          <a:solidFill>
            <a:schemeClr val="bg1"/>
          </a:solidFill>
          <a:ln>
            <a:solidFill>
              <a:srgbClr val="000000"/>
            </a:solidFill>
          </a:ln>
        </p:spPr>
        <p:txBody>
          <a:bodyPr wrap="square" rtlCol="0">
            <a:spAutoFit/>
          </a:bodyPr>
          <a:lstStyle/>
          <a:p>
            <a:pPr>
              <a:lnSpc>
                <a:spcPct val="90000"/>
              </a:lnSpc>
            </a:pPr>
            <a:r>
              <a:rPr lang="en-US" sz="2000" dirty="0"/>
              <a:t>astrocyte</a:t>
            </a:r>
          </a:p>
        </p:txBody>
      </p:sp>
      <p:sp>
        <p:nvSpPr>
          <p:cNvPr id="9" name="TextBox 8"/>
          <p:cNvSpPr txBox="1"/>
          <p:nvPr/>
        </p:nvSpPr>
        <p:spPr>
          <a:xfrm>
            <a:off x="9116281" y="3073873"/>
            <a:ext cx="1371600" cy="374461"/>
          </a:xfrm>
          <a:prstGeom prst="rect">
            <a:avLst/>
          </a:prstGeom>
          <a:solidFill>
            <a:schemeClr val="bg1"/>
          </a:solidFill>
          <a:ln>
            <a:solidFill>
              <a:srgbClr val="000000"/>
            </a:solidFill>
          </a:ln>
        </p:spPr>
        <p:txBody>
          <a:bodyPr wrap="square" rtlCol="0">
            <a:spAutoFit/>
          </a:bodyPr>
          <a:lstStyle/>
          <a:p>
            <a:pPr>
              <a:lnSpc>
                <a:spcPct val="90000"/>
              </a:lnSpc>
            </a:pPr>
            <a:r>
              <a:rPr lang="en-US" sz="2000" dirty="0"/>
              <a:t>cerebellum</a:t>
            </a:r>
          </a:p>
        </p:txBody>
      </p:sp>
      <p:sp>
        <p:nvSpPr>
          <p:cNvPr id="10" name="TextBox 9"/>
          <p:cNvSpPr txBox="1"/>
          <p:nvPr/>
        </p:nvSpPr>
        <p:spPr>
          <a:xfrm>
            <a:off x="9192481" y="1778473"/>
            <a:ext cx="1295400" cy="374461"/>
          </a:xfrm>
          <a:prstGeom prst="rect">
            <a:avLst/>
          </a:prstGeom>
          <a:solidFill>
            <a:schemeClr val="bg1"/>
          </a:solidFill>
          <a:ln>
            <a:solidFill>
              <a:srgbClr val="000000"/>
            </a:solidFill>
          </a:ln>
        </p:spPr>
        <p:txBody>
          <a:bodyPr wrap="square" rtlCol="0">
            <a:spAutoFit/>
          </a:bodyPr>
          <a:lstStyle/>
          <a:p>
            <a:pPr>
              <a:lnSpc>
                <a:spcPct val="90000"/>
              </a:lnSpc>
            </a:pPr>
            <a:r>
              <a:rPr lang="en-US" sz="2000" dirty="0"/>
              <a:t>cerebrum</a:t>
            </a:r>
          </a:p>
        </p:txBody>
      </p:sp>
    </p:spTree>
    <p:extLst>
      <p:ext uri="{BB962C8B-B14F-4D97-AF65-F5344CB8AC3E}">
        <p14:creationId xmlns:p14="http://schemas.microsoft.com/office/powerpoint/2010/main" val="307998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28600"/>
            <a:ext cx="6934200" cy="523220"/>
          </a:xfrm>
          <a:prstGeom prst="rect">
            <a:avLst/>
          </a:prstGeom>
          <a:solidFill>
            <a:schemeClr val="bg1"/>
          </a:solidFill>
        </p:spPr>
        <p:txBody>
          <a:bodyPr wrap="square" rtlCol="0">
            <a:spAutoFit/>
          </a:bodyPr>
          <a:lstStyle/>
          <a:p>
            <a:r>
              <a:rPr lang="en-US" sz="2800" dirty="0" err="1"/>
              <a:t>Partek</a:t>
            </a:r>
            <a:r>
              <a:rPr lang="en-US" sz="2800" dirty="0"/>
              <a:t> for gene expression analysis: PCA plot </a:t>
            </a:r>
          </a:p>
        </p:txBody>
      </p:sp>
      <p:pic>
        <p:nvPicPr>
          <p:cNvPr id="3" name="Picture 2" descr="Screen Shot 2017-03-01 at 10.25.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838200"/>
            <a:ext cx="8559800" cy="4191000"/>
          </a:xfrm>
          <a:prstGeom prst="rect">
            <a:avLst/>
          </a:prstGeom>
        </p:spPr>
      </p:pic>
      <p:sp>
        <p:nvSpPr>
          <p:cNvPr id="4" name="TextBox 3"/>
          <p:cNvSpPr txBox="1"/>
          <p:nvPr/>
        </p:nvSpPr>
        <p:spPr>
          <a:xfrm>
            <a:off x="2819400" y="5029200"/>
            <a:ext cx="7467600" cy="1760482"/>
          </a:xfrm>
          <a:prstGeom prst="rect">
            <a:avLst/>
          </a:prstGeom>
          <a:noFill/>
          <a:ln>
            <a:solidFill>
              <a:schemeClr val="tx1"/>
            </a:solidFill>
          </a:ln>
        </p:spPr>
        <p:txBody>
          <a:bodyPr wrap="square" rtlCol="0">
            <a:spAutoFit/>
          </a:bodyPr>
          <a:lstStyle/>
          <a:p>
            <a:pPr>
              <a:lnSpc>
                <a:spcPct val="90000"/>
              </a:lnSpc>
            </a:pPr>
            <a:r>
              <a:rPr lang="en-US" sz="2400" dirty="0"/>
              <a:t>PCA can be performed on rows or columns of any matrix. Here individual expression points are plotted (left). Select a few points and examine their profile across all 25 samples (right). The fact that they have similar expression patterns explains why they are adjacent in PCA space.</a:t>
            </a:r>
          </a:p>
        </p:txBody>
      </p:sp>
    </p:spTree>
    <p:extLst>
      <p:ext uri="{BB962C8B-B14F-4D97-AF65-F5344CB8AC3E}">
        <p14:creationId xmlns:p14="http://schemas.microsoft.com/office/powerpoint/2010/main" val="876928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228600"/>
            <a:ext cx="6934200" cy="523220"/>
          </a:xfrm>
          <a:prstGeom prst="rect">
            <a:avLst/>
          </a:prstGeom>
          <a:solidFill>
            <a:schemeClr val="bg1"/>
          </a:solidFill>
        </p:spPr>
        <p:txBody>
          <a:bodyPr wrap="square" rtlCol="0">
            <a:spAutoFit/>
          </a:bodyPr>
          <a:lstStyle/>
          <a:p>
            <a:pPr algn="ctr"/>
            <a:r>
              <a:rPr lang="en-US" sz="2800" dirty="0"/>
              <a:t>Principal components analysis</a:t>
            </a:r>
          </a:p>
        </p:txBody>
      </p:sp>
      <p:sp>
        <p:nvSpPr>
          <p:cNvPr id="4" name="TextBox 3"/>
          <p:cNvSpPr txBox="1"/>
          <p:nvPr/>
        </p:nvSpPr>
        <p:spPr>
          <a:xfrm>
            <a:off x="2895600" y="5638801"/>
            <a:ext cx="7467600" cy="1095685"/>
          </a:xfrm>
          <a:prstGeom prst="rect">
            <a:avLst/>
          </a:prstGeom>
          <a:noFill/>
          <a:ln>
            <a:solidFill>
              <a:schemeClr val="tx1"/>
            </a:solidFill>
          </a:ln>
        </p:spPr>
        <p:txBody>
          <a:bodyPr wrap="square" rtlCol="0">
            <a:spAutoFit/>
          </a:bodyPr>
          <a:lstStyle/>
          <a:p>
            <a:pPr>
              <a:lnSpc>
                <a:spcPct val="90000"/>
              </a:lnSpc>
            </a:pPr>
            <a:r>
              <a:rPr lang="en-US" sz="2400" dirty="0"/>
              <a:t>The first principal component (PC) follows a “best fit” through the data points. Other PCs must cross the origin of the plot, and must be orthogonal.</a:t>
            </a:r>
          </a:p>
        </p:txBody>
      </p:sp>
      <p:pic>
        <p:nvPicPr>
          <p:cNvPr id="5" name="Picture 4" descr="Screen Shot 2017-03-01 at 10.28.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1" y="914400"/>
            <a:ext cx="6135329" cy="3962400"/>
          </a:xfrm>
          <a:prstGeom prst="rect">
            <a:avLst/>
          </a:prstGeom>
        </p:spPr>
      </p:pic>
    </p:spTree>
    <p:extLst>
      <p:ext uri="{BB962C8B-B14F-4D97-AF65-F5344CB8AC3E}">
        <p14:creationId xmlns:p14="http://schemas.microsoft.com/office/powerpoint/2010/main" val="3446860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3124200" y="457200"/>
            <a:ext cx="709173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2800" dirty="0">
                <a:solidFill>
                  <a:srgbClr val="000000"/>
                </a:solidFill>
                <a:latin typeface="+mn-lt"/>
              </a:rPr>
              <a:t>Principal components analysis (PCA): objectives</a:t>
            </a:r>
            <a:endParaRPr lang="en-US" dirty="0">
              <a:solidFill>
                <a:srgbClr val="000000"/>
              </a:solidFill>
              <a:latin typeface="+mn-lt"/>
            </a:endParaRPr>
          </a:p>
        </p:txBody>
      </p:sp>
      <p:sp>
        <p:nvSpPr>
          <p:cNvPr id="121859" name="Text Box 3"/>
          <p:cNvSpPr txBox="1">
            <a:spLocks noChangeArrowheads="1"/>
          </p:cNvSpPr>
          <p:nvPr/>
        </p:nvSpPr>
        <p:spPr bwMode="auto">
          <a:xfrm>
            <a:off x="3352801" y="1752600"/>
            <a:ext cx="6553525"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solidFill>
                  <a:srgbClr val="000000"/>
                </a:solidFill>
                <a:latin typeface="+mn-lt"/>
              </a:rPr>
              <a:t>• to reduce dimensionality</a:t>
            </a:r>
          </a:p>
          <a:p>
            <a:pPr algn="l"/>
            <a:endParaRPr lang="en-US" dirty="0">
              <a:solidFill>
                <a:srgbClr val="000000"/>
              </a:solidFill>
              <a:latin typeface="+mn-lt"/>
            </a:endParaRPr>
          </a:p>
          <a:p>
            <a:pPr algn="l"/>
            <a:r>
              <a:rPr lang="en-US" dirty="0">
                <a:solidFill>
                  <a:srgbClr val="000000"/>
                </a:solidFill>
                <a:latin typeface="+mn-lt"/>
              </a:rPr>
              <a:t>• to determine the linear combination of variables</a:t>
            </a:r>
          </a:p>
          <a:p>
            <a:pPr algn="l"/>
            <a:endParaRPr lang="en-US" dirty="0">
              <a:solidFill>
                <a:srgbClr val="000000"/>
              </a:solidFill>
              <a:latin typeface="+mn-lt"/>
            </a:endParaRPr>
          </a:p>
          <a:p>
            <a:pPr algn="l"/>
            <a:r>
              <a:rPr lang="en-US" dirty="0">
                <a:solidFill>
                  <a:srgbClr val="000000"/>
                </a:solidFill>
                <a:latin typeface="+mn-lt"/>
              </a:rPr>
              <a:t>• to choose the most useful variables (features)</a:t>
            </a:r>
          </a:p>
          <a:p>
            <a:pPr algn="l"/>
            <a:endParaRPr lang="en-US" dirty="0">
              <a:solidFill>
                <a:srgbClr val="000000"/>
              </a:solidFill>
              <a:latin typeface="+mn-lt"/>
            </a:endParaRPr>
          </a:p>
          <a:p>
            <a:pPr algn="l"/>
            <a:r>
              <a:rPr lang="en-US" dirty="0">
                <a:solidFill>
                  <a:srgbClr val="000000"/>
                </a:solidFill>
                <a:latin typeface="+mn-lt"/>
              </a:rPr>
              <a:t>• to visualize multidimensional data</a:t>
            </a:r>
          </a:p>
          <a:p>
            <a:pPr algn="l"/>
            <a:endParaRPr lang="en-US" dirty="0">
              <a:solidFill>
                <a:srgbClr val="000000"/>
              </a:solidFill>
              <a:latin typeface="+mn-lt"/>
            </a:endParaRPr>
          </a:p>
          <a:p>
            <a:pPr algn="l"/>
            <a:r>
              <a:rPr lang="en-US" dirty="0">
                <a:solidFill>
                  <a:srgbClr val="000000"/>
                </a:solidFill>
                <a:latin typeface="+mn-lt"/>
              </a:rPr>
              <a:t>• to identify groups of objects (e.g. genes/samples)</a:t>
            </a:r>
          </a:p>
          <a:p>
            <a:pPr algn="l"/>
            <a:endParaRPr lang="en-US" dirty="0">
              <a:solidFill>
                <a:srgbClr val="000000"/>
              </a:solidFill>
              <a:latin typeface="+mn-lt"/>
            </a:endParaRPr>
          </a:p>
          <a:p>
            <a:pPr algn="l"/>
            <a:r>
              <a:rPr lang="en-US" dirty="0">
                <a:solidFill>
                  <a:srgbClr val="000000"/>
                </a:solidFill>
                <a:latin typeface="+mn-lt"/>
              </a:rPr>
              <a:t>• to identify outliers</a:t>
            </a:r>
          </a:p>
        </p:txBody>
      </p:sp>
      <p:sp>
        <p:nvSpPr>
          <p:cNvPr id="121860" name="Line 4"/>
          <p:cNvSpPr>
            <a:spLocks noChangeShapeType="1"/>
          </p:cNvSpPr>
          <p:nvPr/>
        </p:nvSpPr>
        <p:spPr bwMode="auto">
          <a:xfrm>
            <a:off x="3048000" y="1143000"/>
            <a:ext cx="72390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2136863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B0AC96-D5EB-BE43-B049-029D726453E3}"/>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638300" y="249077"/>
            <a:ext cx="8915400" cy="492443"/>
          </a:xfrm>
          <a:prstGeom prst="rect">
            <a:avLst/>
          </a:prstGeom>
          <a:noFill/>
        </p:spPr>
        <p:txBody>
          <a:bodyPr wrap="square" rtlCol="0">
            <a:spAutoFit/>
          </a:bodyPr>
          <a:lstStyle/>
          <a:p>
            <a:pPr algn="ctr"/>
            <a:r>
              <a:rPr lang="en-US" sz="2600" dirty="0">
                <a:solidFill>
                  <a:schemeClr val="bg1"/>
                </a:solidFill>
              </a:rPr>
              <a:t>ANOVA can partition the data, boosting the signal to noise ratio</a:t>
            </a:r>
          </a:p>
        </p:txBody>
      </p:sp>
      <p:sp>
        <p:nvSpPr>
          <p:cNvPr id="4" name="TextBox 3"/>
          <p:cNvSpPr txBox="1"/>
          <p:nvPr/>
        </p:nvSpPr>
        <p:spPr>
          <a:xfrm>
            <a:off x="2895600" y="5638801"/>
            <a:ext cx="7467600" cy="1095685"/>
          </a:xfrm>
          <a:prstGeom prst="rect">
            <a:avLst/>
          </a:prstGeom>
          <a:noFill/>
          <a:ln>
            <a:solidFill>
              <a:schemeClr val="tx1"/>
            </a:solidFill>
          </a:ln>
        </p:spPr>
        <p:txBody>
          <a:bodyPr wrap="square" rtlCol="0">
            <a:spAutoFit/>
          </a:bodyPr>
          <a:lstStyle/>
          <a:p>
            <a:pPr>
              <a:lnSpc>
                <a:spcPct val="90000"/>
              </a:lnSpc>
            </a:pPr>
            <a:r>
              <a:rPr lang="en-US" sz="2400" dirty="0"/>
              <a:t>A t-test (left) allows you to detect signal in the context of some noise. ANOVA (right) further partitions the noise by accounting for factors such as age, batch, and date.</a:t>
            </a:r>
          </a:p>
        </p:txBody>
      </p:sp>
      <p:pic>
        <p:nvPicPr>
          <p:cNvPr id="3" name="Picture 2" descr="Screen Shot 2017-03-01 at 11.16.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1" y="1295400"/>
            <a:ext cx="7545651" cy="3543300"/>
          </a:xfrm>
          <a:prstGeom prst="rect">
            <a:avLst/>
          </a:prstGeom>
        </p:spPr>
      </p:pic>
    </p:spTree>
    <p:extLst>
      <p:ext uri="{BB962C8B-B14F-4D97-AF65-F5344CB8AC3E}">
        <p14:creationId xmlns:p14="http://schemas.microsoft.com/office/powerpoint/2010/main" val="691348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A82CA-84E0-1D49-9729-4BA26C70B284}"/>
              </a:ext>
            </a:extLst>
          </p:cNvPr>
          <p:cNvSpPr/>
          <p:nvPr/>
        </p:nvSpPr>
        <p:spPr>
          <a:xfrm>
            <a:off x="0" y="213864"/>
            <a:ext cx="12192000" cy="13849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55035" y="429307"/>
            <a:ext cx="9481930" cy="954107"/>
          </a:xfrm>
          <a:prstGeom prst="rect">
            <a:avLst/>
          </a:prstGeom>
          <a:noFill/>
        </p:spPr>
        <p:txBody>
          <a:bodyPr wrap="square" rtlCol="0">
            <a:spAutoFit/>
          </a:bodyPr>
          <a:lstStyle/>
          <a:p>
            <a:pPr algn="ctr"/>
            <a:r>
              <a:rPr lang="en-US" sz="2800" dirty="0">
                <a:solidFill>
                  <a:schemeClr val="bg1"/>
                </a:solidFill>
              </a:rPr>
              <a:t>Chapter 11:</a:t>
            </a:r>
          </a:p>
          <a:p>
            <a:pPr algn="ctr"/>
            <a:r>
              <a:rPr lang="en-US" sz="2800" dirty="0">
                <a:solidFill>
                  <a:schemeClr val="bg1"/>
                </a:solidFill>
              </a:rPr>
              <a:t>Gene Expression: Microarray and RNA-seq Data Analysis</a:t>
            </a:r>
          </a:p>
        </p:txBody>
      </p:sp>
      <p:pic>
        <p:nvPicPr>
          <p:cNvPr id="2" name="Picture 1">
            <a:extLst>
              <a:ext uri="{FF2B5EF4-FFF2-40B4-BE49-F238E27FC236}">
                <a16:creationId xmlns:a16="http://schemas.microsoft.com/office/drawing/2014/main" id="{36D9074D-0ED5-A547-996C-B5253DC18DB1}"/>
              </a:ext>
            </a:extLst>
          </p:cNvPr>
          <p:cNvPicPr>
            <a:picLocks noChangeAspect="1"/>
          </p:cNvPicPr>
          <p:nvPr/>
        </p:nvPicPr>
        <p:blipFill>
          <a:blip r:embed="rId2"/>
          <a:stretch>
            <a:fillRect/>
          </a:stretch>
        </p:blipFill>
        <p:spPr>
          <a:xfrm>
            <a:off x="3505200" y="1676400"/>
            <a:ext cx="5181600" cy="5181600"/>
          </a:xfrm>
          <a:prstGeom prst="rect">
            <a:avLst/>
          </a:prstGeom>
        </p:spPr>
      </p:pic>
    </p:spTree>
    <p:extLst>
      <p:ext uri="{BB962C8B-B14F-4D97-AF65-F5344CB8AC3E}">
        <p14:creationId xmlns:p14="http://schemas.microsoft.com/office/powerpoint/2010/main" val="2853806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ANOVA</a:t>
            </a:r>
          </a:p>
        </p:txBody>
      </p:sp>
      <p:sp>
        <p:nvSpPr>
          <p:cNvPr id="8" name="TextBox 7"/>
          <p:cNvSpPr txBox="1"/>
          <p:nvPr/>
        </p:nvSpPr>
        <p:spPr>
          <a:xfrm>
            <a:off x="2743200" y="990600"/>
            <a:ext cx="7543800" cy="2757678"/>
          </a:xfrm>
          <a:prstGeom prst="rect">
            <a:avLst/>
          </a:prstGeom>
          <a:solidFill>
            <a:srgbClr val="FFFFFF"/>
          </a:solidFill>
          <a:ln>
            <a:solidFill>
              <a:schemeClr val="bg1"/>
            </a:solidFill>
          </a:ln>
        </p:spPr>
        <p:txBody>
          <a:bodyPr wrap="square" rtlCol="0">
            <a:spAutoFit/>
          </a:bodyPr>
          <a:lstStyle/>
          <a:p>
            <a:pPr>
              <a:lnSpc>
                <a:spcPct val="90000"/>
              </a:lnSpc>
            </a:pPr>
            <a:r>
              <a:rPr lang="en-US" sz="2400" dirty="0"/>
              <a:t>The ANOVA identifies differentially expressed genes while accounting for variance that occurs both within groups and between groups. ANOVA is particularly appropriate when an experiment has multiple classes of treatment (e.g., control samples are compared to two different disease states or to five different time points) or multiple factors for each treatment (e.g., gender, age, date of RNA isolation, hybridization batch). </a:t>
            </a:r>
          </a:p>
        </p:txBody>
      </p:sp>
      <p:pic>
        <p:nvPicPr>
          <p:cNvPr id="3" name="Picture 2" descr="Screen Shot 2017-03-01 at 11.17.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4724400"/>
            <a:ext cx="3302000" cy="508000"/>
          </a:xfrm>
          <a:prstGeom prst="rect">
            <a:avLst/>
          </a:prstGeom>
        </p:spPr>
      </p:pic>
      <p:sp>
        <p:nvSpPr>
          <p:cNvPr id="4" name="TextBox 3"/>
          <p:cNvSpPr txBox="1"/>
          <p:nvPr/>
        </p:nvSpPr>
        <p:spPr>
          <a:xfrm>
            <a:off x="2743200" y="4191000"/>
            <a:ext cx="7620000" cy="2308324"/>
          </a:xfrm>
          <a:prstGeom prst="rect">
            <a:avLst/>
          </a:prstGeom>
          <a:noFill/>
        </p:spPr>
        <p:txBody>
          <a:bodyPr wrap="square" rtlCol="0">
            <a:spAutoFit/>
          </a:bodyPr>
          <a:lstStyle/>
          <a:p>
            <a:r>
              <a:rPr lang="en-US" sz="2400" dirty="0"/>
              <a:t>ANOVA is a statistical model called a general linear model. It takes the form:</a:t>
            </a:r>
          </a:p>
          <a:p>
            <a:endParaRPr lang="en-US" sz="2400" dirty="0"/>
          </a:p>
          <a:p>
            <a:r>
              <a:rPr lang="en-US" sz="2400" dirty="0"/>
              <a:t>where </a:t>
            </a:r>
            <a:r>
              <a:rPr lang="en-US" sz="2400" i="1" dirty="0"/>
              <a:t>Y </a:t>
            </a:r>
            <a:r>
              <a:rPr lang="en-US" sz="2400" dirty="0"/>
              <a:t>is a linear function of </a:t>
            </a:r>
            <a:r>
              <a:rPr lang="en-US" sz="2400" i="1" dirty="0"/>
              <a:t>X </a:t>
            </a:r>
            <a:r>
              <a:rPr lang="en-US" sz="2400" dirty="0"/>
              <a:t>with slope β and intercept μ, and </a:t>
            </a:r>
            <a:r>
              <a:rPr lang="en-US" sz="2400" i="1" dirty="0"/>
              <a:t>x</a:t>
            </a:r>
            <a:r>
              <a:rPr lang="en-US" sz="2400" baseline="-25000" dirty="0"/>
              <a:t>1</a:t>
            </a:r>
            <a:r>
              <a:rPr lang="en-US" sz="2400" dirty="0"/>
              <a:t>, </a:t>
            </a:r>
            <a:r>
              <a:rPr lang="en-US" sz="2400" i="1" dirty="0"/>
              <a:t>x</a:t>
            </a:r>
            <a:r>
              <a:rPr lang="en-US" sz="2400" baseline="-25000" dirty="0"/>
              <a:t>2</a:t>
            </a:r>
            <a:r>
              <a:rPr lang="en-US" sz="2400" dirty="0"/>
              <a:t>, ..., </a:t>
            </a:r>
            <a:r>
              <a:rPr lang="en-US" sz="2400" i="1" dirty="0" err="1"/>
              <a:t>x</a:t>
            </a:r>
            <a:r>
              <a:rPr lang="en-US" sz="2400" baseline="-25000" dirty="0" err="1"/>
              <a:t>j</a:t>
            </a:r>
            <a:r>
              <a:rPr lang="en-US" sz="2400" dirty="0"/>
              <a:t> is a series of independent variables; </a:t>
            </a:r>
            <a:r>
              <a:rPr lang="en-US" sz="2400" dirty="0" err="1"/>
              <a:t>ε</a:t>
            </a:r>
            <a:r>
              <a:rPr lang="en-US" sz="2400" dirty="0"/>
              <a:t> is an error term. </a:t>
            </a:r>
          </a:p>
        </p:txBody>
      </p:sp>
    </p:spTree>
    <p:extLst>
      <p:ext uri="{BB962C8B-B14F-4D97-AF65-F5344CB8AC3E}">
        <p14:creationId xmlns:p14="http://schemas.microsoft.com/office/powerpoint/2010/main" val="2960749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1" y="76200"/>
            <a:ext cx="8534401" cy="523220"/>
          </a:xfrm>
          <a:prstGeom prst="rect">
            <a:avLst/>
          </a:prstGeom>
          <a:solidFill>
            <a:schemeClr val="bg1"/>
          </a:solidFill>
        </p:spPr>
        <p:txBody>
          <a:bodyPr wrap="square" rtlCol="0">
            <a:spAutoFit/>
          </a:bodyPr>
          <a:lstStyle/>
          <a:p>
            <a:pPr algn="ctr"/>
            <a:r>
              <a:rPr lang="en-US" sz="2800" dirty="0"/>
              <a:t>ANOVA</a:t>
            </a:r>
          </a:p>
        </p:txBody>
      </p:sp>
      <p:pic>
        <p:nvPicPr>
          <p:cNvPr id="5" name="Picture 4" descr="Screen Shot 2017-03-01 at 11.17.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00200"/>
            <a:ext cx="1917700" cy="520700"/>
          </a:xfrm>
          <a:prstGeom prst="rect">
            <a:avLst/>
          </a:prstGeom>
        </p:spPr>
      </p:pic>
      <p:sp>
        <p:nvSpPr>
          <p:cNvPr id="4" name="TextBox 3"/>
          <p:cNvSpPr txBox="1"/>
          <p:nvPr/>
        </p:nvSpPr>
        <p:spPr>
          <a:xfrm>
            <a:off x="2743200" y="914401"/>
            <a:ext cx="7620000" cy="461665"/>
          </a:xfrm>
          <a:prstGeom prst="rect">
            <a:avLst/>
          </a:prstGeom>
          <a:noFill/>
        </p:spPr>
        <p:txBody>
          <a:bodyPr wrap="square" rtlCol="0">
            <a:spAutoFit/>
          </a:bodyPr>
          <a:lstStyle/>
          <a:p>
            <a:r>
              <a:rPr lang="en-US" sz="2400" dirty="0"/>
              <a:t>For expression data a commonly used model is:</a:t>
            </a:r>
          </a:p>
        </p:txBody>
      </p:sp>
      <p:sp>
        <p:nvSpPr>
          <p:cNvPr id="7" name="TextBox 6"/>
          <p:cNvSpPr txBox="1"/>
          <p:nvPr/>
        </p:nvSpPr>
        <p:spPr>
          <a:xfrm>
            <a:off x="2743200" y="2286000"/>
            <a:ext cx="7696200" cy="3754874"/>
          </a:xfrm>
          <a:prstGeom prst="rect">
            <a:avLst/>
          </a:prstGeom>
          <a:noFill/>
        </p:spPr>
        <p:txBody>
          <a:bodyPr wrap="square" rtlCol="0">
            <a:spAutoFit/>
          </a:bodyPr>
          <a:lstStyle/>
          <a:p>
            <a:pPr marL="342900" indent="-342900">
              <a:lnSpc>
                <a:spcPct val="90000"/>
              </a:lnSpc>
              <a:buFont typeface="Arial"/>
              <a:buChar char="•"/>
            </a:pPr>
            <a:r>
              <a:rPr lang="en-US" sz="2400" i="1" dirty="0" err="1"/>
              <a:t>Y</a:t>
            </a:r>
            <a:r>
              <a:rPr lang="en-US" sz="2400" i="1" baseline="-25000" dirty="0" err="1"/>
              <a:t>ijk</a:t>
            </a:r>
            <a:r>
              <a:rPr lang="en-US" sz="2400" i="1" dirty="0"/>
              <a:t> </a:t>
            </a:r>
            <a:r>
              <a:rPr lang="en-US" sz="2400" dirty="0"/>
              <a:t>represents a pre-processed probe intensity measurement </a:t>
            </a:r>
            <a:r>
              <a:rPr lang="en-US" sz="2400" i="1" dirty="0"/>
              <a:t>k </a:t>
            </a:r>
            <a:r>
              <a:rPr lang="en-US" sz="2400" dirty="0"/>
              <a:t>(in the log2 scale) of transcript </a:t>
            </a:r>
            <a:r>
              <a:rPr lang="en-US" sz="2400" i="1" dirty="0" err="1"/>
              <a:t>i</a:t>
            </a:r>
            <a:r>
              <a:rPr lang="en-US" sz="2400" i="1" dirty="0"/>
              <a:t> </a:t>
            </a:r>
            <a:r>
              <a:rPr lang="en-US" sz="2400" dirty="0"/>
              <a:t>measured by platform </a:t>
            </a:r>
            <a:r>
              <a:rPr lang="en-US" sz="2400" i="1" dirty="0"/>
              <a:t>j</a:t>
            </a:r>
            <a:endParaRPr lang="en-US" sz="2400" dirty="0"/>
          </a:p>
          <a:p>
            <a:pPr marL="342900" indent="-342900">
              <a:lnSpc>
                <a:spcPct val="90000"/>
              </a:lnSpc>
              <a:buFont typeface="Arial"/>
              <a:buChar char="•"/>
            </a:pPr>
            <a:r>
              <a:rPr lang="en-US" sz="2400" dirty="0"/>
              <a:t>if there are 20,000 transcripts represented on a microarray, there will be that many </a:t>
            </a:r>
            <a:r>
              <a:rPr lang="en-US" sz="2400" i="1" dirty="0" err="1"/>
              <a:t>Y</a:t>
            </a:r>
            <a:r>
              <a:rPr lang="en-US" sz="2400" i="1" baseline="-25000" dirty="0" err="1"/>
              <a:t>ijk</a:t>
            </a:r>
            <a:r>
              <a:rPr lang="en-US" sz="2400" i="1" dirty="0"/>
              <a:t> </a:t>
            </a:r>
            <a:r>
              <a:rPr lang="en-US" sz="2400" dirty="0"/>
              <a:t>values</a:t>
            </a:r>
          </a:p>
          <a:p>
            <a:pPr marL="342900" indent="-342900">
              <a:lnSpc>
                <a:spcPct val="90000"/>
              </a:lnSpc>
              <a:buFont typeface="Arial"/>
              <a:buChar char="•"/>
            </a:pPr>
            <a:r>
              <a:rPr lang="en-US" sz="2400" dirty="0"/>
              <a:t>The terms </a:t>
            </a:r>
            <a:r>
              <a:rPr lang="en-US" sz="2400" dirty="0" err="1"/>
              <a:t>φ</a:t>
            </a:r>
            <a:r>
              <a:rPr lang="en-US" sz="2400" dirty="0"/>
              <a:t> and </a:t>
            </a:r>
            <a:r>
              <a:rPr lang="en-US" sz="2400" dirty="0" err="1"/>
              <a:t>θ</a:t>
            </a:r>
            <a:r>
              <a:rPr lang="en-US" sz="2400" dirty="0"/>
              <a:t> are independent variables associated with expression measurement and probe effects. </a:t>
            </a:r>
          </a:p>
          <a:p>
            <a:pPr marL="342900" indent="-342900">
              <a:lnSpc>
                <a:spcPct val="90000"/>
              </a:lnSpc>
              <a:buFont typeface="Arial"/>
              <a:buChar char="•"/>
            </a:pPr>
            <a:r>
              <a:rPr lang="en-US" sz="2400" dirty="0" err="1"/>
              <a:t>θ</a:t>
            </a:r>
            <a:r>
              <a:rPr lang="en-US" sz="2400" baseline="-25000" dirty="0" err="1"/>
              <a:t>i</a:t>
            </a:r>
            <a:r>
              <a:rPr lang="en-US" sz="2400" dirty="0"/>
              <a:t> is the absolute gene expression value in the log2 scale</a:t>
            </a:r>
          </a:p>
          <a:p>
            <a:pPr marL="342900" indent="-342900">
              <a:lnSpc>
                <a:spcPct val="90000"/>
              </a:lnSpc>
              <a:buFont typeface="Arial"/>
              <a:buChar char="•"/>
            </a:pPr>
            <a:r>
              <a:rPr lang="en-US" sz="2400" dirty="0" err="1"/>
              <a:t>φ</a:t>
            </a:r>
            <a:r>
              <a:rPr lang="en-US" sz="2400" i="1" baseline="-25000" dirty="0" err="1"/>
              <a:t>ij</a:t>
            </a:r>
            <a:r>
              <a:rPr lang="en-US" sz="2400" i="1" dirty="0"/>
              <a:t> </a:t>
            </a:r>
            <a:r>
              <a:rPr lang="en-US" sz="2400" dirty="0"/>
              <a:t>is a platform-specific probe effect</a:t>
            </a:r>
          </a:p>
          <a:p>
            <a:pPr marL="342900" indent="-342900">
              <a:lnSpc>
                <a:spcPct val="90000"/>
              </a:lnSpc>
              <a:buFont typeface="Arial"/>
              <a:buChar char="•"/>
            </a:pPr>
            <a:r>
              <a:rPr lang="en-US" sz="2400" dirty="0" err="1"/>
              <a:t>ε</a:t>
            </a:r>
            <a:r>
              <a:rPr lang="en-US" sz="2400" i="1" baseline="-25000" dirty="0" err="1"/>
              <a:t>ijk</a:t>
            </a:r>
            <a:r>
              <a:rPr lang="en-US" sz="2400" i="1" dirty="0"/>
              <a:t> </a:t>
            </a:r>
            <a:r>
              <a:rPr lang="en-US" sz="2400" dirty="0"/>
              <a:t>represents a term for measurement error (residual, unexplained variance). </a:t>
            </a:r>
          </a:p>
        </p:txBody>
      </p:sp>
    </p:spTree>
    <p:extLst>
      <p:ext uri="{BB962C8B-B14F-4D97-AF65-F5344CB8AC3E}">
        <p14:creationId xmlns:p14="http://schemas.microsoft.com/office/powerpoint/2010/main" val="130416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D68A9F-51CB-8945-845A-7AC8B8F4BF4D}"/>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41854" y="254000"/>
            <a:ext cx="9708291" cy="523220"/>
          </a:xfrm>
          <a:prstGeom prst="rect">
            <a:avLst/>
          </a:prstGeom>
          <a:noFill/>
        </p:spPr>
        <p:txBody>
          <a:bodyPr wrap="square" rtlCol="0">
            <a:spAutoFit/>
          </a:bodyPr>
          <a:lstStyle/>
          <a:p>
            <a:pPr algn="ctr"/>
            <a:r>
              <a:rPr lang="en-US" sz="2800" dirty="0">
                <a:solidFill>
                  <a:schemeClr val="bg1"/>
                </a:solidFill>
              </a:rPr>
              <a:t>Gene expression analysis using </a:t>
            </a:r>
            <a:r>
              <a:rPr lang="en-US" sz="2800" dirty="0">
                <a:solidFill>
                  <a:srgbClr val="FF0000"/>
                </a:solidFill>
              </a:rPr>
              <a:t>R</a:t>
            </a:r>
            <a:r>
              <a:rPr lang="en-US" sz="2800" dirty="0">
                <a:solidFill>
                  <a:schemeClr val="bg1"/>
                </a:solidFill>
              </a:rPr>
              <a:t> (</a:t>
            </a:r>
            <a:r>
              <a:rPr lang="en-US" sz="2800" dirty="0" err="1">
                <a:solidFill>
                  <a:srgbClr val="FF0000"/>
                </a:solidFill>
              </a:rPr>
              <a:t>affy</a:t>
            </a:r>
            <a:r>
              <a:rPr lang="en-US" sz="2800" dirty="0">
                <a:solidFill>
                  <a:srgbClr val="FF0000"/>
                </a:solidFill>
              </a:rPr>
              <a:t> and </a:t>
            </a:r>
            <a:r>
              <a:rPr lang="en-US" sz="2800" dirty="0" err="1">
                <a:solidFill>
                  <a:srgbClr val="FF0000"/>
                </a:solidFill>
              </a:rPr>
              <a:t>limma</a:t>
            </a:r>
            <a:r>
              <a:rPr lang="en-US" sz="2800" dirty="0">
                <a:solidFill>
                  <a:schemeClr val="bg1"/>
                </a:solidFill>
              </a:rPr>
              <a:t>)</a:t>
            </a:r>
          </a:p>
        </p:txBody>
      </p:sp>
      <p:sp>
        <p:nvSpPr>
          <p:cNvPr id="8" name="TextBox 7"/>
          <p:cNvSpPr txBox="1"/>
          <p:nvPr/>
        </p:nvSpPr>
        <p:spPr>
          <a:xfrm>
            <a:off x="3200400" y="1295401"/>
            <a:ext cx="6781800" cy="1428083"/>
          </a:xfrm>
          <a:prstGeom prst="rect">
            <a:avLst/>
          </a:prstGeom>
          <a:solidFill>
            <a:srgbClr val="FFFFFF"/>
          </a:solidFill>
          <a:ln>
            <a:solidFill>
              <a:schemeClr val="bg1"/>
            </a:solidFill>
          </a:ln>
        </p:spPr>
        <p:txBody>
          <a:bodyPr wrap="square" rtlCol="0">
            <a:spAutoFit/>
          </a:bodyPr>
          <a:lstStyle/>
          <a:p>
            <a:pPr>
              <a:lnSpc>
                <a:spcPct val="90000"/>
              </a:lnSpc>
            </a:pPr>
            <a:r>
              <a:rPr lang="en-US" sz="2400" dirty="0"/>
              <a:t>There are over 1,000 R packages available in </a:t>
            </a:r>
            <a:r>
              <a:rPr lang="en-US" sz="2400" dirty="0" err="1"/>
              <a:t>BioConductor</a:t>
            </a:r>
            <a:r>
              <a:rPr lang="en-US" sz="2400" dirty="0"/>
              <a:t>, including many useful for microarrays or RNA-seq. Begin by obtaining R and </a:t>
            </a:r>
            <a:r>
              <a:rPr lang="en-US" sz="2400" dirty="0" err="1"/>
              <a:t>RStudio</a:t>
            </a:r>
            <a:r>
              <a:rPr lang="en-US" sz="2400" dirty="0"/>
              <a:t>. You can then install packages and load them.</a:t>
            </a:r>
          </a:p>
        </p:txBody>
      </p:sp>
      <p:pic>
        <p:nvPicPr>
          <p:cNvPr id="4" name="Picture 3" descr="Screen Shot 2017-03-01 at 11.17.31 AM.png"/>
          <p:cNvPicPr>
            <a:picLocks noChangeAspect="1"/>
          </p:cNvPicPr>
          <p:nvPr/>
        </p:nvPicPr>
        <p:blipFill rotWithShape="1">
          <a:blip r:embed="rId2">
            <a:extLst>
              <a:ext uri="{28A0092B-C50C-407E-A947-70E740481C1C}">
                <a14:useLocalDpi xmlns:a14="http://schemas.microsoft.com/office/drawing/2010/main" val="0"/>
              </a:ext>
            </a:extLst>
          </a:blip>
          <a:srcRect r="28325"/>
          <a:stretch/>
        </p:blipFill>
        <p:spPr>
          <a:xfrm>
            <a:off x="3573735" y="2938153"/>
            <a:ext cx="6035129" cy="2019300"/>
          </a:xfrm>
          <a:prstGeom prst="rect">
            <a:avLst/>
          </a:prstGeom>
        </p:spPr>
      </p:pic>
    </p:spTree>
    <p:extLst>
      <p:ext uri="{BB962C8B-B14F-4D97-AF65-F5344CB8AC3E}">
        <p14:creationId xmlns:p14="http://schemas.microsoft.com/office/powerpoint/2010/main" val="765937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28600"/>
            <a:ext cx="8686800" cy="523220"/>
          </a:xfrm>
          <a:prstGeom prst="rect">
            <a:avLst/>
          </a:prstGeom>
          <a:solidFill>
            <a:schemeClr val="bg1"/>
          </a:solidFill>
        </p:spPr>
        <p:txBody>
          <a:bodyPr wrap="square" rtlCol="0">
            <a:spAutoFit/>
          </a:bodyPr>
          <a:lstStyle/>
          <a:p>
            <a:pPr algn="ctr"/>
            <a:r>
              <a:rPr lang="en-US" sz="2800" dirty="0"/>
              <a:t>Histograms of expression data in R</a:t>
            </a:r>
          </a:p>
        </p:txBody>
      </p:sp>
      <p:pic>
        <p:nvPicPr>
          <p:cNvPr id="5" name="Picture 4" descr="Screen Shot 2017-03-01 at 11.18.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900" y="990600"/>
            <a:ext cx="7937500" cy="3746500"/>
          </a:xfrm>
          <a:prstGeom prst="rect">
            <a:avLst/>
          </a:prstGeom>
        </p:spPr>
      </p:pic>
      <p:sp>
        <p:nvSpPr>
          <p:cNvPr id="7" name="TextBox 6"/>
          <p:cNvSpPr txBox="1"/>
          <p:nvPr/>
        </p:nvSpPr>
        <p:spPr>
          <a:xfrm>
            <a:off x="2895600" y="5638801"/>
            <a:ext cx="7467600" cy="430887"/>
          </a:xfrm>
          <a:prstGeom prst="rect">
            <a:avLst/>
          </a:prstGeom>
          <a:noFill/>
          <a:ln>
            <a:solidFill>
              <a:schemeClr val="tx1"/>
            </a:solidFill>
          </a:ln>
        </p:spPr>
        <p:txBody>
          <a:bodyPr wrap="square" rtlCol="0">
            <a:spAutoFit/>
          </a:bodyPr>
          <a:lstStyle/>
          <a:p>
            <a:pPr>
              <a:lnSpc>
                <a:spcPct val="90000"/>
              </a:lnSpc>
            </a:pPr>
            <a:r>
              <a:rPr lang="en-US" sz="2400" dirty="0"/>
              <a:t>Before (left) and after (right) normalization.</a:t>
            </a:r>
          </a:p>
        </p:txBody>
      </p:sp>
    </p:spTree>
    <p:extLst>
      <p:ext uri="{BB962C8B-B14F-4D97-AF65-F5344CB8AC3E}">
        <p14:creationId xmlns:p14="http://schemas.microsoft.com/office/powerpoint/2010/main" val="208803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228600"/>
            <a:ext cx="5257800" cy="523220"/>
          </a:xfrm>
          <a:prstGeom prst="rect">
            <a:avLst/>
          </a:prstGeom>
          <a:solidFill>
            <a:schemeClr val="bg1"/>
          </a:solidFill>
        </p:spPr>
        <p:txBody>
          <a:bodyPr wrap="square" rtlCol="0">
            <a:spAutoFit/>
          </a:bodyPr>
          <a:lstStyle/>
          <a:p>
            <a:pPr algn="ctr"/>
            <a:r>
              <a:rPr lang="en-US" sz="2800" dirty="0"/>
              <a:t>Boxplots of expression data in R</a:t>
            </a:r>
          </a:p>
        </p:txBody>
      </p:sp>
      <p:pic>
        <p:nvPicPr>
          <p:cNvPr id="3" name="Picture 2" descr="Screen Shot 2017-03-01 at 11.19.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592" y="1143000"/>
            <a:ext cx="8409709" cy="3810000"/>
          </a:xfrm>
          <a:prstGeom prst="rect">
            <a:avLst/>
          </a:prstGeom>
        </p:spPr>
      </p:pic>
      <p:sp>
        <p:nvSpPr>
          <p:cNvPr id="7" name="TextBox 6"/>
          <p:cNvSpPr txBox="1"/>
          <p:nvPr/>
        </p:nvSpPr>
        <p:spPr>
          <a:xfrm>
            <a:off x="2895600" y="5638801"/>
            <a:ext cx="7467600" cy="430887"/>
          </a:xfrm>
          <a:prstGeom prst="rect">
            <a:avLst/>
          </a:prstGeom>
          <a:noFill/>
          <a:ln>
            <a:solidFill>
              <a:schemeClr val="tx1"/>
            </a:solidFill>
          </a:ln>
        </p:spPr>
        <p:txBody>
          <a:bodyPr wrap="square" rtlCol="0">
            <a:spAutoFit/>
          </a:bodyPr>
          <a:lstStyle/>
          <a:p>
            <a:pPr>
              <a:lnSpc>
                <a:spcPct val="90000"/>
              </a:lnSpc>
            </a:pPr>
            <a:r>
              <a:rPr lang="en-US" sz="2400" dirty="0"/>
              <a:t>Before (left) and after (right) normalization.</a:t>
            </a:r>
          </a:p>
        </p:txBody>
      </p:sp>
    </p:spTree>
    <p:extLst>
      <p:ext uri="{BB962C8B-B14F-4D97-AF65-F5344CB8AC3E}">
        <p14:creationId xmlns:p14="http://schemas.microsoft.com/office/powerpoint/2010/main" val="3223655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228600"/>
            <a:ext cx="5257800" cy="523220"/>
          </a:xfrm>
          <a:prstGeom prst="rect">
            <a:avLst/>
          </a:prstGeom>
          <a:solidFill>
            <a:schemeClr val="bg1"/>
          </a:solidFill>
        </p:spPr>
        <p:txBody>
          <a:bodyPr wrap="square" rtlCol="0">
            <a:spAutoFit/>
          </a:bodyPr>
          <a:lstStyle/>
          <a:p>
            <a:pPr algn="ctr"/>
            <a:r>
              <a:rPr lang="en-US" sz="2800" dirty="0"/>
              <a:t>MA plots of expression data in R</a:t>
            </a:r>
          </a:p>
        </p:txBody>
      </p:sp>
      <p:sp>
        <p:nvSpPr>
          <p:cNvPr id="4" name="TextBox 3"/>
          <p:cNvSpPr txBox="1"/>
          <p:nvPr/>
        </p:nvSpPr>
        <p:spPr>
          <a:xfrm>
            <a:off x="2895600" y="5638801"/>
            <a:ext cx="7467600" cy="430887"/>
          </a:xfrm>
          <a:prstGeom prst="rect">
            <a:avLst/>
          </a:prstGeom>
          <a:noFill/>
          <a:ln>
            <a:solidFill>
              <a:schemeClr val="tx1"/>
            </a:solidFill>
          </a:ln>
        </p:spPr>
        <p:txBody>
          <a:bodyPr wrap="square" rtlCol="0">
            <a:spAutoFit/>
          </a:bodyPr>
          <a:lstStyle/>
          <a:p>
            <a:pPr>
              <a:lnSpc>
                <a:spcPct val="90000"/>
              </a:lnSpc>
            </a:pPr>
            <a:r>
              <a:rPr lang="en-US" sz="2400" dirty="0"/>
              <a:t>Before (left) and after (right) normalization.</a:t>
            </a:r>
          </a:p>
        </p:txBody>
      </p:sp>
      <p:pic>
        <p:nvPicPr>
          <p:cNvPr id="5" name="Picture 4" descr="Screen Shot 2017-03-01 at 11.19.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066800"/>
            <a:ext cx="8661400" cy="4330700"/>
          </a:xfrm>
          <a:prstGeom prst="rect">
            <a:avLst/>
          </a:prstGeom>
        </p:spPr>
      </p:pic>
    </p:spTree>
    <p:extLst>
      <p:ext uri="{BB962C8B-B14F-4D97-AF65-F5344CB8AC3E}">
        <p14:creationId xmlns:p14="http://schemas.microsoft.com/office/powerpoint/2010/main" val="3759116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4618116" y="228600"/>
            <a:ext cx="318313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2800" dirty="0">
                <a:solidFill>
                  <a:srgbClr val="000000"/>
                </a:solidFill>
                <a:latin typeface="+mn-lt"/>
              </a:rPr>
              <a:t>Descriptive statistics</a:t>
            </a:r>
            <a:endParaRPr lang="en-US" sz="2000" dirty="0">
              <a:solidFill>
                <a:srgbClr val="000000"/>
              </a:solidFill>
              <a:latin typeface="+mn-lt"/>
            </a:endParaRPr>
          </a:p>
        </p:txBody>
      </p:sp>
      <p:sp>
        <p:nvSpPr>
          <p:cNvPr id="98307" name="Text Box 3"/>
          <p:cNvSpPr txBox="1">
            <a:spLocks noChangeArrowheads="1"/>
          </p:cNvSpPr>
          <p:nvPr/>
        </p:nvSpPr>
        <p:spPr bwMode="auto">
          <a:xfrm>
            <a:off x="3130138" y="1066801"/>
            <a:ext cx="6893297" cy="5353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lnSpc>
                <a:spcPct val="110000"/>
              </a:lnSpc>
            </a:pPr>
            <a:r>
              <a:rPr lang="en-US" dirty="0">
                <a:solidFill>
                  <a:srgbClr val="000000"/>
                </a:solidFill>
                <a:latin typeface="+mn-lt"/>
              </a:rPr>
              <a:t>Microarray data are highly dimensional: there are</a:t>
            </a:r>
          </a:p>
          <a:p>
            <a:pPr algn="l">
              <a:lnSpc>
                <a:spcPct val="110000"/>
              </a:lnSpc>
            </a:pPr>
            <a:r>
              <a:rPr lang="en-US" dirty="0">
                <a:solidFill>
                  <a:srgbClr val="000000"/>
                </a:solidFill>
                <a:latin typeface="+mn-lt"/>
              </a:rPr>
              <a:t>many thousands of measurements made from a small</a:t>
            </a:r>
          </a:p>
          <a:p>
            <a:pPr algn="l">
              <a:lnSpc>
                <a:spcPct val="110000"/>
              </a:lnSpc>
            </a:pPr>
            <a:r>
              <a:rPr lang="en-US" dirty="0">
                <a:solidFill>
                  <a:srgbClr val="000000"/>
                </a:solidFill>
                <a:latin typeface="+mn-lt"/>
              </a:rPr>
              <a:t>number of samples.</a:t>
            </a:r>
          </a:p>
          <a:p>
            <a:pPr algn="l">
              <a:lnSpc>
                <a:spcPct val="110000"/>
              </a:lnSpc>
            </a:pPr>
            <a:endParaRPr lang="en-US" dirty="0">
              <a:solidFill>
                <a:srgbClr val="000000"/>
              </a:solidFill>
              <a:latin typeface="+mn-lt"/>
            </a:endParaRPr>
          </a:p>
          <a:p>
            <a:pPr algn="l">
              <a:lnSpc>
                <a:spcPct val="110000"/>
              </a:lnSpc>
            </a:pPr>
            <a:r>
              <a:rPr lang="en-US" dirty="0">
                <a:solidFill>
                  <a:srgbClr val="000000"/>
                </a:solidFill>
                <a:latin typeface="+mn-lt"/>
              </a:rPr>
              <a:t>Descriptive (exploratory) statistics help you to find</a:t>
            </a:r>
          </a:p>
          <a:p>
            <a:pPr algn="l">
              <a:lnSpc>
                <a:spcPct val="110000"/>
              </a:lnSpc>
            </a:pPr>
            <a:r>
              <a:rPr lang="en-US" dirty="0">
                <a:solidFill>
                  <a:srgbClr val="000000"/>
                </a:solidFill>
                <a:latin typeface="+mn-lt"/>
              </a:rPr>
              <a:t>meaningful patterns in the data.</a:t>
            </a:r>
          </a:p>
          <a:p>
            <a:pPr algn="l">
              <a:lnSpc>
                <a:spcPct val="110000"/>
              </a:lnSpc>
            </a:pPr>
            <a:endParaRPr lang="en-US" dirty="0">
              <a:solidFill>
                <a:srgbClr val="000000"/>
              </a:solidFill>
              <a:latin typeface="+mn-lt"/>
            </a:endParaRPr>
          </a:p>
          <a:p>
            <a:pPr algn="l">
              <a:lnSpc>
                <a:spcPct val="110000"/>
              </a:lnSpc>
            </a:pPr>
            <a:r>
              <a:rPr lang="en-US" dirty="0">
                <a:solidFill>
                  <a:srgbClr val="000000"/>
                </a:solidFill>
                <a:latin typeface="+mn-lt"/>
              </a:rPr>
              <a:t>A first step is to arrange the data in a matrix.</a:t>
            </a:r>
          </a:p>
          <a:p>
            <a:pPr algn="l">
              <a:lnSpc>
                <a:spcPct val="110000"/>
              </a:lnSpc>
            </a:pPr>
            <a:r>
              <a:rPr lang="en-US" dirty="0">
                <a:solidFill>
                  <a:srgbClr val="000000"/>
                </a:solidFill>
                <a:latin typeface="+mn-lt"/>
              </a:rPr>
              <a:t>Next, use a distance metric to define the relatedness</a:t>
            </a:r>
          </a:p>
          <a:p>
            <a:pPr algn="l">
              <a:lnSpc>
                <a:spcPct val="110000"/>
              </a:lnSpc>
            </a:pPr>
            <a:r>
              <a:rPr lang="en-US" dirty="0">
                <a:solidFill>
                  <a:srgbClr val="000000"/>
                </a:solidFill>
                <a:latin typeface="+mn-lt"/>
              </a:rPr>
              <a:t>of the different data points. Two commonly used</a:t>
            </a:r>
          </a:p>
          <a:p>
            <a:pPr algn="l">
              <a:lnSpc>
                <a:spcPct val="110000"/>
              </a:lnSpc>
            </a:pPr>
            <a:r>
              <a:rPr lang="en-US" dirty="0">
                <a:solidFill>
                  <a:srgbClr val="000000"/>
                </a:solidFill>
                <a:latin typeface="+mn-lt"/>
              </a:rPr>
              <a:t>distance metrics are:</a:t>
            </a:r>
          </a:p>
          <a:p>
            <a:pPr algn="l">
              <a:lnSpc>
                <a:spcPct val="110000"/>
              </a:lnSpc>
            </a:pPr>
            <a:r>
              <a:rPr lang="en-US" dirty="0">
                <a:solidFill>
                  <a:srgbClr val="000000"/>
                </a:solidFill>
                <a:latin typeface="+mn-lt"/>
              </a:rPr>
              <a:t>	-- Euclidean distance</a:t>
            </a:r>
          </a:p>
          <a:p>
            <a:pPr algn="l">
              <a:lnSpc>
                <a:spcPct val="110000"/>
              </a:lnSpc>
            </a:pPr>
            <a:r>
              <a:rPr lang="en-US" dirty="0">
                <a:solidFill>
                  <a:srgbClr val="000000"/>
                </a:solidFill>
                <a:latin typeface="+mn-lt"/>
              </a:rPr>
              <a:t>	-- Pearson coefficient of correlation</a:t>
            </a:r>
          </a:p>
        </p:txBody>
      </p:sp>
      <p:sp>
        <p:nvSpPr>
          <p:cNvPr id="98308" name="Line 4"/>
          <p:cNvSpPr>
            <a:spLocks noChangeShapeType="1"/>
          </p:cNvSpPr>
          <p:nvPr/>
        </p:nvSpPr>
        <p:spPr bwMode="auto">
          <a:xfrm>
            <a:off x="3200400" y="914400"/>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4252009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ECCD56-2C31-8242-ABF5-A6ABBF05B62E}"/>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02" name="Text Box 2"/>
          <p:cNvSpPr txBox="1">
            <a:spLocks noChangeArrowheads="1"/>
          </p:cNvSpPr>
          <p:nvPr/>
        </p:nvSpPr>
        <p:spPr bwMode="auto">
          <a:xfrm>
            <a:off x="3847015" y="228600"/>
            <a:ext cx="472462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2800" dirty="0">
                <a:solidFill>
                  <a:schemeClr val="bg1"/>
                </a:solidFill>
                <a:latin typeface="+mn-lt"/>
              </a:rPr>
              <a:t>Descriptive statistics: clustering</a:t>
            </a:r>
            <a:endParaRPr lang="en-US" sz="2000" dirty="0">
              <a:solidFill>
                <a:schemeClr val="bg1"/>
              </a:solidFill>
              <a:latin typeface="+mn-lt"/>
            </a:endParaRPr>
          </a:p>
        </p:txBody>
      </p:sp>
      <p:sp>
        <p:nvSpPr>
          <p:cNvPr id="102403" name="Text Box 3"/>
          <p:cNvSpPr txBox="1">
            <a:spLocks noChangeArrowheads="1"/>
          </p:cNvSpPr>
          <p:nvPr/>
        </p:nvSpPr>
        <p:spPr bwMode="auto">
          <a:xfrm>
            <a:off x="3162756" y="1109378"/>
            <a:ext cx="6819445"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solidFill>
                  <a:srgbClr val="000000"/>
                </a:solidFill>
                <a:latin typeface="+mn-lt"/>
              </a:rPr>
              <a:t>Clustering algorithms offer useful visual descriptions</a:t>
            </a:r>
          </a:p>
          <a:p>
            <a:pPr algn="l"/>
            <a:r>
              <a:rPr lang="en-US" dirty="0">
                <a:solidFill>
                  <a:srgbClr val="000000"/>
                </a:solidFill>
                <a:latin typeface="+mn-lt"/>
              </a:rPr>
              <a:t>of microarray data.</a:t>
            </a:r>
          </a:p>
          <a:p>
            <a:pPr algn="l"/>
            <a:endParaRPr lang="en-US" dirty="0">
              <a:solidFill>
                <a:srgbClr val="000000"/>
              </a:solidFill>
              <a:latin typeface="+mn-lt"/>
            </a:endParaRPr>
          </a:p>
          <a:p>
            <a:pPr algn="l"/>
            <a:r>
              <a:rPr lang="en-US" dirty="0">
                <a:solidFill>
                  <a:srgbClr val="000000"/>
                </a:solidFill>
                <a:latin typeface="+mn-lt"/>
              </a:rPr>
              <a:t>Genes may be clustered, or samples, or both.</a:t>
            </a:r>
          </a:p>
          <a:p>
            <a:pPr algn="l"/>
            <a:endParaRPr lang="en-US" dirty="0">
              <a:solidFill>
                <a:srgbClr val="000000"/>
              </a:solidFill>
              <a:latin typeface="+mn-lt"/>
            </a:endParaRPr>
          </a:p>
          <a:p>
            <a:pPr algn="l"/>
            <a:r>
              <a:rPr lang="en-US" dirty="0">
                <a:solidFill>
                  <a:srgbClr val="000000"/>
                </a:solidFill>
                <a:latin typeface="+mn-lt"/>
              </a:rPr>
              <a:t>We will next describe hierarchical clustering.</a:t>
            </a:r>
          </a:p>
          <a:p>
            <a:pPr algn="l"/>
            <a:r>
              <a:rPr lang="en-US" dirty="0">
                <a:solidFill>
                  <a:srgbClr val="000000"/>
                </a:solidFill>
                <a:latin typeface="+mn-lt"/>
              </a:rPr>
              <a:t>This may be agglomerative (building up the branches</a:t>
            </a:r>
          </a:p>
          <a:p>
            <a:pPr algn="l"/>
            <a:r>
              <a:rPr lang="en-US" dirty="0">
                <a:solidFill>
                  <a:srgbClr val="000000"/>
                </a:solidFill>
                <a:latin typeface="+mn-lt"/>
              </a:rPr>
              <a:t>of a tree, beginning with the two most closely related</a:t>
            </a:r>
          </a:p>
          <a:p>
            <a:pPr algn="l"/>
            <a:r>
              <a:rPr lang="en-US" dirty="0">
                <a:solidFill>
                  <a:srgbClr val="000000"/>
                </a:solidFill>
                <a:latin typeface="+mn-lt"/>
              </a:rPr>
              <a:t>objects) or divisive (building the tree by finding the</a:t>
            </a:r>
          </a:p>
          <a:p>
            <a:pPr algn="l"/>
            <a:r>
              <a:rPr lang="en-US" dirty="0">
                <a:solidFill>
                  <a:srgbClr val="000000"/>
                </a:solidFill>
                <a:latin typeface="+mn-lt"/>
              </a:rPr>
              <a:t>most dissimilar objects first).</a:t>
            </a:r>
          </a:p>
          <a:p>
            <a:pPr algn="l"/>
            <a:endParaRPr lang="en-US" dirty="0">
              <a:solidFill>
                <a:srgbClr val="000000"/>
              </a:solidFill>
              <a:latin typeface="+mn-lt"/>
            </a:endParaRPr>
          </a:p>
          <a:p>
            <a:pPr algn="l"/>
            <a:r>
              <a:rPr lang="en-US" dirty="0">
                <a:solidFill>
                  <a:srgbClr val="000000"/>
                </a:solidFill>
                <a:latin typeface="+mn-lt"/>
              </a:rPr>
              <a:t>In each case, we end up with a tree having branches</a:t>
            </a:r>
          </a:p>
          <a:p>
            <a:pPr algn="l"/>
            <a:r>
              <a:rPr lang="en-US" dirty="0">
                <a:solidFill>
                  <a:srgbClr val="000000"/>
                </a:solidFill>
                <a:latin typeface="+mn-lt"/>
              </a:rPr>
              <a:t>and nodes.</a:t>
            </a:r>
          </a:p>
        </p:txBody>
      </p:sp>
      <p:sp>
        <p:nvSpPr>
          <p:cNvPr id="102404" name="Line 4"/>
          <p:cNvSpPr>
            <a:spLocks noChangeShapeType="1"/>
          </p:cNvSpPr>
          <p:nvPr/>
        </p:nvSpPr>
        <p:spPr bwMode="auto">
          <a:xfrm>
            <a:off x="3200400" y="914400"/>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184350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6324600" y="609601"/>
            <a:ext cx="32585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latin typeface="+mn-lt"/>
              </a:rPr>
              <a:t>Agglomerative clustering</a:t>
            </a:r>
          </a:p>
        </p:txBody>
      </p:sp>
      <p:sp>
        <p:nvSpPr>
          <p:cNvPr id="103427" name="Oval 3"/>
          <p:cNvSpPr>
            <a:spLocks noChangeArrowheads="1"/>
          </p:cNvSpPr>
          <p:nvPr/>
        </p:nvSpPr>
        <p:spPr bwMode="auto">
          <a:xfrm>
            <a:off x="2479675" y="2103438"/>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28" name="Text Box 4"/>
          <p:cNvSpPr txBox="1">
            <a:spLocks noChangeArrowheads="1"/>
          </p:cNvSpPr>
          <p:nvPr/>
        </p:nvSpPr>
        <p:spPr bwMode="auto">
          <a:xfrm>
            <a:off x="2578100" y="20320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a:t>
            </a:r>
          </a:p>
        </p:txBody>
      </p:sp>
      <p:sp>
        <p:nvSpPr>
          <p:cNvPr id="103429" name="Oval 5"/>
          <p:cNvSpPr>
            <a:spLocks noChangeArrowheads="1"/>
          </p:cNvSpPr>
          <p:nvPr/>
        </p:nvSpPr>
        <p:spPr bwMode="auto">
          <a:xfrm>
            <a:off x="2479675" y="2697163"/>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30" name="Text Box 6"/>
          <p:cNvSpPr txBox="1">
            <a:spLocks noChangeArrowheads="1"/>
          </p:cNvSpPr>
          <p:nvPr/>
        </p:nvSpPr>
        <p:spPr bwMode="auto">
          <a:xfrm>
            <a:off x="2578100" y="262572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b</a:t>
            </a:r>
          </a:p>
        </p:txBody>
      </p:sp>
      <p:sp>
        <p:nvSpPr>
          <p:cNvPr id="103431" name="Oval 7"/>
          <p:cNvSpPr>
            <a:spLocks noChangeArrowheads="1"/>
          </p:cNvSpPr>
          <p:nvPr/>
        </p:nvSpPr>
        <p:spPr bwMode="auto">
          <a:xfrm>
            <a:off x="2479675" y="3292476"/>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32" name="Text Box 8"/>
          <p:cNvSpPr txBox="1">
            <a:spLocks noChangeArrowheads="1"/>
          </p:cNvSpPr>
          <p:nvPr/>
        </p:nvSpPr>
        <p:spPr bwMode="auto">
          <a:xfrm>
            <a:off x="2578100" y="321945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a:t>
            </a:r>
          </a:p>
        </p:txBody>
      </p:sp>
      <p:sp>
        <p:nvSpPr>
          <p:cNvPr id="103433" name="Oval 9"/>
          <p:cNvSpPr>
            <a:spLocks noChangeArrowheads="1"/>
          </p:cNvSpPr>
          <p:nvPr/>
        </p:nvSpPr>
        <p:spPr bwMode="auto">
          <a:xfrm>
            <a:off x="2479675" y="3886201"/>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34" name="Text Box 10"/>
          <p:cNvSpPr txBox="1">
            <a:spLocks noChangeArrowheads="1"/>
          </p:cNvSpPr>
          <p:nvPr/>
        </p:nvSpPr>
        <p:spPr bwMode="auto">
          <a:xfrm>
            <a:off x="2578100" y="381317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a:t>
            </a:r>
          </a:p>
        </p:txBody>
      </p:sp>
      <p:sp>
        <p:nvSpPr>
          <p:cNvPr id="103435" name="Oval 11"/>
          <p:cNvSpPr>
            <a:spLocks noChangeArrowheads="1"/>
          </p:cNvSpPr>
          <p:nvPr/>
        </p:nvSpPr>
        <p:spPr bwMode="auto">
          <a:xfrm>
            <a:off x="2479675" y="4479925"/>
            <a:ext cx="539750" cy="41275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36" name="Text Box 12"/>
          <p:cNvSpPr txBox="1">
            <a:spLocks noChangeArrowheads="1"/>
          </p:cNvSpPr>
          <p:nvPr/>
        </p:nvSpPr>
        <p:spPr bwMode="auto">
          <a:xfrm>
            <a:off x="2578100" y="4408488"/>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e</a:t>
            </a:r>
          </a:p>
        </p:txBody>
      </p:sp>
      <p:sp>
        <p:nvSpPr>
          <p:cNvPr id="103437" name="Oval 13"/>
          <p:cNvSpPr>
            <a:spLocks noChangeArrowheads="1"/>
          </p:cNvSpPr>
          <p:nvPr/>
        </p:nvSpPr>
        <p:spPr bwMode="auto">
          <a:xfrm>
            <a:off x="3844925" y="2414589"/>
            <a:ext cx="647700" cy="420687"/>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3438" name="Text Box 14"/>
          <p:cNvSpPr txBox="1">
            <a:spLocks noChangeArrowheads="1"/>
          </p:cNvSpPr>
          <p:nvPr/>
        </p:nvSpPr>
        <p:spPr bwMode="auto">
          <a:xfrm>
            <a:off x="3890963" y="2378075"/>
            <a:ext cx="1079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a,b</a:t>
            </a:r>
          </a:p>
        </p:txBody>
      </p:sp>
      <p:sp>
        <p:nvSpPr>
          <p:cNvPr id="103439" name="Line 15"/>
          <p:cNvSpPr>
            <a:spLocks noChangeShapeType="1"/>
          </p:cNvSpPr>
          <p:nvPr/>
        </p:nvSpPr>
        <p:spPr bwMode="auto">
          <a:xfrm flipV="1">
            <a:off x="2209800" y="1957388"/>
            <a:ext cx="70104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3440" name="Line 16"/>
          <p:cNvSpPr>
            <a:spLocks noChangeShapeType="1"/>
          </p:cNvSpPr>
          <p:nvPr/>
        </p:nvSpPr>
        <p:spPr bwMode="auto">
          <a:xfrm flipV="1">
            <a:off x="274955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41" name="Line 17"/>
          <p:cNvSpPr>
            <a:spLocks noChangeShapeType="1"/>
          </p:cNvSpPr>
          <p:nvPr/>
        </p:nvSpPr>
        <p:spPr bwMode="auto">
          <a:xfrm flipV="1">
            <a:off x="412432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42" name="Line 18"/>
          <p:cNvSpPr>
            <a:spLocks noChangeShapeType="1"/>
          </p:cNvSpPr>
          <p:nvPr/>
        </p:nvSpPr>
        <p:spPr bwMode="auto">
          <a:xfrm flipV="1">
            <a:off x="549910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43" name="Line 19"/>
          <p:cNvSpPr>
            <a:spLocks noChangeShapeType="1"/>
          </p:cNvSpPr>
          <p:nvPr/>
        </p:nvSpPr>
        <p:spPr bwMode="auto">
          <a:xfrm flipV="1">
            <a:off x="687387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44" name="Line 20"/>
          <p:cNvSpPr>
            <a:spLocks noChangeShapeType="1"/>
          </p:cNvSpPr>
          <p:nvPr/>
        </p:nvSpPr>
        <p:spPr bwMode="auto">
          <a:xfrm flipV="1">
            <a:off x="8250238"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45" name="Text Box 21"/>
          <p:cNvSpPr txBox="1">
            <a:spLocks noChangeArrowheads="1"/>
          </p:cNvSpPr>
          <p:nvPr/>
        </p:nvSpPr>
        <p:spPr bwMode="auto">
          <a:xfrm>
            <a:off x="8034338"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4</a:t>
            </a:r>
            <a:endParaRPr lang="en-US"/>
          </a:p>
        </p:txBody>
      </p:sp>
      <p:sp>
        <p:nvSpPr>
          <p:cNvPr id="103446" name="Text Box 22"/>
          <p:cNvSpPr txBox="1">
            <a:spLocks noChangeArrowheads="1"/>
          </p:cNvSpPr>
          <p:nvPr/>
        </p:nvSpPr>
        <p:spPr bwMode="auto">
          <a:xfrm>
            <a:off x="66738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3</a:t>
            </a:r>
            <a:endParaRPr lang="en-US"/>
          </a:p>
        </p:txBody>
      </p:sp>
      <p:sp>
        <p:nvSpPr>
          <p:cNvPr id="103447" name="Text Box 23"/>
          <p:cNvSpPr txBox="1">
            <a:spLocks noChangeArrowheads="1"/>
          </p:cNvSpPr>
          <p:nvPr/>
        </p:nvSpPr>
        <p:spPr bwMode="auto">
          <a:xfrm>
            <a:off x="53149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2</a:t>
            </a:r>
            <a:endParaRPr lang="en-US"/>
          </a:p>
        </p:txBody>
      </p:sp>
      <p:sp>
        <p:nvSpPr>
          <p:cNvPr id="103448" name="Text Box 24"/>
          <p:cNvSpPr txBox="1">
            <a:spLocks noChangeArrowheads="1"/>
          </p:cNvSpPr>
          <p:nvPr/>
        </p:nvSpPr>
        <p:spPr bwMode="auto">
          <a:xfrm>
            <a:off x="39560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1</a:t>
            </a:r>
            <a:endParaRPr lang="en-US"/>
          </a:p>
        </p:txBody>
      </p:sp>
      <p:sp>
        <p:nvSpPr>
          <p:cNvPr id="103449" name="Text Box 25"/>
          <p:cNvSpPr txBox="1">
            <a:spLocks noChangeArrowheads="1"/>
          </p:cNvSpPr>
          <p:nvPr/>
        </p:nvSpPr>
        <p:spPr bwMode="auto">
          <a:xfrm>
            <a:off x="2595563"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0</a:t>
            </a:r>
            <a:endParaRPr lang="en-US"/>
          </a:p>
        </p:txBody>
      </p:sp>
      <p:sp>
        <p:nvSpPr>
          <p:cNvPr id="103450" name="Line 26"/>
          <p:cNvSpPr>
            <a:spLocks noChangeShapeType="1"/>
          </p:cNvSpPr>
          <p:nvPr/>
        </p:nvSpPr>
        <p:spPr bwMode="auto">
          <a:xfrm>
            <a:off x="3036889" y="2355850"/>
            <a:ext cx="790575" cy="2603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51" name="Line 27"/>
          <p:cNvSpPr>
            <a:spLocks noChangeShapeType="1"/>
          </p:cNvSpPr>
          <p:nvPr/>
        </p:nvSpPr>
        <p:spPr bwMode="auto">
          <a:xfrm flipV="1">
            <a:off x="3036889" y="2601914"/>
            <a:ext cx="790575" cy="2619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3453" name="Rectangle 30"/>
          <p:cNvSpPr>
            <a:spLocks noChangeArrowheads="1"/>
          </p:cNvSpPr>
          <p:nvPr/>
        </p:nvSpPr>
        <p:spPr bwMode="auto">
          <a:xfrm>
            <a:off x="4951412" y="6324601"/>
            <a:ext cx="54879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l"/>
            <a:r>
              <a:rPr lang="en-US" sz="2000">
                <a:latin typeface="Arial" charset="0"/>
              </a:rPr>
              <a:t>Adapted from Kaufman and Rousseeuw (1990)</a:t>
            </a:r>
          </a:p>
        </p:txBody>
      </p:sp>
    </p:spTree>
    <p:extLst>
      <p:ext uri="{BB962C8B-B14F-4D97-AF65-F5344CB8AC3E}">
        <p14:creationId xmlns:p14="http://schemas.microsoft.com/office/powerpoint/2010/main" val="1971669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Oval 2"/>
          <p:cNvSpPr>
            <a:spLocks noChangeArrowheads="1"/>
          </p:cNvSpPr>
          <p:nvPr/>
        </p:nvSpPr>
        <p:spPr bwMode="auto">
          <a:xfrm>
            <a:off x="2479675" y="2103438"/>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51" name="Text Box 3"/>
          <p:cNvSpPr txBox="1">
            <a:spLocks noChangeArrowheads="1"/>
          </p:cNvSpPr>
          <p:nvPr/>
        </p:nvSpPr>
        <p:spPr bwMode="auto">
          <a:xfrm>
            <a:off x="2578100" y="20320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a:t>
            </a:r>
          </a:p>
        </p:txBody>
      </p:sp>
      <p:sp>
        <p:nvSpPr>
          <p:cNvPr id="104452" name="Oval 4"/>
          <p:cNvSpPr>
            <a:spLocks noChangeArrowheads="1"/>
          </p:cNvSpPr>
          <p:nvPr/>
        </p:nvSpPr>
        <p:spPr bwMode="auto">
          <a:xfrm>
            <a:off x="2479675" y="2697163"/>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53" name="Text Box 5"/>
          <p:cNvSpPr txBox="1">
            <a:spLocks noChangeArrowheads="1"/>
          </p:cNvSpPr>
          <p:nvPr/>
        </p:nvSpPr>
        <p:spPr bwMode="auto">
          <a:xfrm>
            <a:off x="2578100" y="262572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b</a:t>
            </a:r>
          </a:p>
        </p:txBody>
      </p:sp>
      <p:sp>
        <p:nvSpPr>
          <p:cNvPr id="104454" name="Oval 6"/>
          <p:cNvSpPr>
            <a:spLocks noChangeArrowheads="1"/>
          </p:cNvSpPr>
          <p:nvPr/>
        </p:nvSpPr>
        <p:spPr bwMode="auto">
          <a:xfrm>
            <a:off x="2479675" y="3292476"/>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55" name="Text Box 7"/>
          <p:cNvSpPr txBox="1">
            <a:spLocks noChangeArrowheads="1"/>
          </p:cNvSpPr>
          <p:nvPr/>
        </p:nvSpPr>
        <p:spPr bwMode="auto">
          <a:xfrm>
            <a:off x="2578100" y="321945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a:t>
            </a:r>
          </a:p>
        </p:txBody>
      </p:sp>
      <p:sp>
        <p:nvSpPr>
          <p:cNvPr id="104456" name="Oval 8"/>
          <p:cNvSpPr>
            <a:spLocks noChangeArrowheads="1"/>
          </p:cNvSpPr>
          <p:nvPr/>
        </p:nvSpPr>
        <p:spPr bwMode="auto">
          <a:xfrm>
            <a:off x="2479675" y="3886201"/>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57" name="Text Box 9"/>
          <p:cNvSpPr txBox="1">
            <a:spLocks noChangeArrowheads="1"/>
          </p:cNvSpPr>
          <p:nvPr/>
        </p:nvSpPr>
        <p:spPr bwMode="auto">
          <a:xfrm>
            <a:off x="2578100" y="381317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a:t>
            </a:r>
          </a:p>
        </p:txBody>
      </p:sp>
      <p:sp>
        <p:nvSpPr>
          <p:cNvPr id="104458" name="Oval 10"/>
          <p:cNvSpPr>
            <a:spLocks noChangeArrowheads="1"/>
          </p:cNvSpPr>
          <p:nvPr/>
        </p:nvSpPr>
        <p:spPr bwMode="auto">
          <a:xfrm>
            <a:off x="2479675" y="4479925"/>
            <a:ext cx="539750" cy="41275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59" name="Text Box 11"/>
          <p:cNvSpPr txBox="1">
            <a:spLocks noChangeArrowheads="1"/>
          </p:cNvSpPr>
          <p:nvPr/>
        </p:nvSpPr>
        <p:spPr bwMode="auto">
          <a:xfrm>
            <a:off x="2578100" y="4408488"/>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e</a:t>
            </a:r>
          </a:p>
        </p:txBody>
      </p:sp>
      <p:sp>
        <p:nvSpPr>
          <p:cNvPr id="104460" name="Oval 12"/>
          <p:cNvSpPr>
            <a:spLocks noChangeArrowheads="1"/>
          </p:cNvSpPr>
          <p:nvPr/>
        </p:nvSpPr>
        <p:spPr bwMode="auto">
          <a:xfrm>
            <a:off x="3844925" y="2414589"/>
            <a:ext cx="647700" cy="420687"/>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61" name="Text Box 13"/>
          <p:cNvSpPr txBox="1">
            <a:spLocks noChangeArrowheads="1"/>
          </p:cNvSpPr>
          <p:nvPr/>
        </p:nvSpPr>
        <p:spPr bwMode="auto">
          <a:xfrm>
            <a:off x="3890963" y="2378075"/>
            <a:ext cx="1079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a,b</a:t>
            </a:r>
          </a:p>
        </p:txBody>
      </p:sp>
      <p:sp>
        <p:nvSpPr>
          <p:cNvPr id="104462" name="Oval 14"/>
          <p:cNvSpPr>
            <a:spLocks noChangeArrowheads="1"/>
          </p:cNvSpPr>
          <p:nvPr/>
        </p:nvSpPr>
        <p:spPr bwMode="auto">
          <a:xfrm>
            <a:off x="5173663" y="4151314"/>
            <a:ext cx="647700"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4463" name="Text Box 15"/>
          <p:cNvSpPr txBox="1">
            <a:spLocks noChangeArrowheads="1"/>
          </p:cNvSpPr>
          <p:nvPr/>
        </p:nvSpPr>
        <p:spPr bwMode="auto">
          <a:xfrm>
            <a:off x="5180014" y="4102100"/>
            <a:ext cx="5476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d,e</a:t>
            </a:r>
          </a:p>
        </p:txBody>
      </p:sp>
      <p:sp>
        <p:nvSpPr>
          <p:cNvPr id="104464" name="Line 16"/>
          <p:cNvSpPr>
            <a:spLocks noChangeShapeType="1"/>
          </p:cNvSpPr>
          <p:nvPr/>
        </p:nvSpPr>
        <p:spPr bwMode="auto">
          <a:xfrm flipV="1">
            <a:off x="2209800" y="1957388"/>
            <a:ext cx="70104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4465" name="Line 17"/>
          <p:cNvSpPr>
            <a:spLocks noChangeShapeType="1"/>
          </p:cNvSpPr>
          <p:nvPr/>
        </p:nvSpPr>
        <p:spPr bwMode="auto">
          <a:xfrm flipV="1">
            <a:off x="274955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66" name="Line 18"/>
          <p:cNvSpPr>
            <a:spLocks noChangeShapeType="1"/>
          </p:cNvSpPr>
          <p:nvPr/>
        </p:nvSpPr>
        <p:spPr bwMode="auto">
          <a:xfrm flipV="1">
            <a:off x="412432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67" name="Line 19"/>
          <p:cNvSpPr>
            <a:spLocks noChangeShapeType="1"/>
          </p:cNvSpPr>
          <p:nvPr/>
        </p:nvSpPr>
        <p:spPr bwMode="auto">
          <a:xfrm flipV="1">
            <a:off x="549910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68" name="Line 20"/>
          <p:cNvSpPr>
            <a:spLocks noChangeShapeType="1"/>
          </p:cNvSpPr>
          <p:nvPr/>
        </p:nvSpPr>
        <p:spPr bwMode="auto">
          <a:xfrm flipV="1">
            <a:off x="687387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69" name="Line 21"/>
          <p:cNvSpPr>
            <a:spLocks noChangeShapeType="1"/>
          </p:cNvSpPr>
          <p:nvPr/>
        </p:nvSpPr>
        <p:spPr bwMode="auto">
          <a:xfrm flipV="1">
            <a:off x="8250238"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70" name="Text Box 22"/>
          <p:cNvSpPr txBox="1">
            <a:spLocks noChangeArrowheads="1"/>
          </p:cNvSpPr>
          <p:nvPr/>
        </p:nvSpPr>
        <p:spPr bwMode="auto">
          <a:xfrm>
            <a:off x="8034338"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4</a:t>
            </a:r>
            <a:endParaRPr lang="en-US"/>
          </a:p>
        </p:txBody>
      </p:sp>
      <p:sp>
        <p:nvSpPr>
          <p:cNvPr id="104471" name="Text Box 23"/>
          <p:cNvSpPr txBox="1">
            <a:spLocks noChangeArrowheads="1"/>
          </p:cNvSpPr>
          <p:nvPr/>
        </p:nvSpPr>
        <p:spPr bwMode="auto">
          <a:xfrm>
            <a:off x="66738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3</a:t>
            </a:r>
            <a:endParaRPr lang="en-US"/>
          </a:p>
        </p:txBody>
      </p:sp>
      <p:sp>
        <p:nvSpPr>
          <p:cNvPr id="104472" name="Text Box 24"/>
          <p:cNvSpPr txBox="1">
            <a:spLocks noChangeArrowheads="1"/>
          </p:cNvSpPr>
          <p:nvPr/>
        </p:nvSpPr>
        <p:spPr bwMode="auto">
          <a:xfrm>
            <a:off x="53149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2</a:t>
            </a:r>
            <a:endParaRPr lang="en-US"/>
          </a:p>
        </p:txBody>
      </p:sp>
      <p:sp>
        <p:nvSpPr>
          <p:cNvPr id="104473" name="Text Box 25"/>
          <p:cNvSpPr txBox="1">
            <a:spLocks noChangeArrowheads="1"/>
          </p:cNvSpPr>
          <p:nvPr/>
        </p:nvSpPr>
        <p:spPr bwMode="auto">
          <a:xfrm>
            <a:off x="39560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1</a:t>
            </a:r>
            <a:endParaRPr lang="en-US"/>
          </a:p>
        </p:txBody>
      </p:sp>
      <p:sp>
        <p:nvSpPr>
          <p:cNvPr id="104474" name="Text Box 26"/>
          <p:cNvSpPr txBox="1">
            <a:spLocks noChangeArrowheads="1"/>
          </p:cNvSpPr>
          <p:nvPr/>
        </p:nvSpPr>
        <p:spPr bwMode="auto">
          <a:xfrm>
            <a:off x="2595563"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0</a:t>
            </a:r>
            <a:endParaRPr lang="en-US"/>
          </a:p>
        </p:txBody>
      </p:sp>
      <p:sp>
        <p:nvSpPr>
          <p:cNvPr id="104475" name="Line 27"/>
          <p:cNvSpPr>
            <a:spLocks noChangeShapeType="1"/>
          </p:cNvSpPr>
          <p:nvPr/>
        </p:nvSpPr>
        <p:spPr bwMode="auto">
          <a:xfrm>
            <a:off x="3036889" y="2355850"/>
            <a:ext cx="790575" cy="2603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76" name="Line 28"/>
          <p:cNvSpPr>
            <a:spLocks noChangeShapeType="1"/>
          </p:cNvSpPr>
          <p:nvPr/>
        </p:nvSpPr>
        <p:spPr bwMode="auto">
          <a:xfrm flipV="1">
            <a:off x="3036889" y="2601914"/>
            <a:ext cx="790575" cy="2619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77" name="Line 29"/>
          <p:cNvSpPr>
            <a:spLocks noChangeShapeType="1"/>
          </p:cNvSpPr>
          <p:nvPr/>
        </p:nvSpPr>
        <p:spPr bwMode="auto">
          <a:xfrm>
            <a:off x="3000376" y="4097338"/>
            <a:ext cx="2157413"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78" name="Line 30"/>
          <p:cNvSpPr>
            <a:spLocks noChangeShapeType="1"/>
          </p:cNvSpPr>
          <p:nvPr/>
        </p:nvSpPr>
        <p:spPr bwMode="auto">
          <a:xfrm flipV="1">
            <a:off x="2965451" y="4344988"/>
            <a:ext cx="2155825"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4479" name="Text Box 31"/>
          <p:cNvSpPr txBox="1">
            <a:spLocks noChangeArrowheads="1"/>
          </p:cNvSpPr>
          <p:nvPr/>
        </p:nvSpPr>
        <p:spPr bwMode="auto">
          <a:xfrm>
            <a:off x="6324600" y="609601"/>
            <a:ext cx="32585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latin typeface="+mn-lt"/>
              </a:rPr>
              <a:t>Agglomerative clustering</a:t>
            </a:r>
          </a:p>
        </p:txBody>
      </p:sp>
    </p:spTree>
    <p:extLst>
      <p:ext uri="{BB962C8B-B14F-4D97-AF65-F5344CB8AC3E}">
        <p14:creationId xmlns:p14="http://schemas.microsoft.com/office/powerpoint/2010/main" val="230359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7A82CA-84E0-1D49-9729-4BA26C70B284}"/>
              </a:ext>
            </a:extLst>
          </p:cNvPr>
          <p:cNvSpPr/>
          <p:nvPr/>
        </p:nvSpPr>
        <p:spPr>
          <a:xfrm>
            <a:off x="0" y="213864"/>
            <a:ext cx="12192000" cy="13849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55035" y="429307"/>
            <a:ext cx="9481930" cy="954107"/>
          </a:xfrm>
          <a:prstGeom prst="rect">
            <a:avLst/>
          </a:prstGeom>
          <a:noFill/>
        </p:spPr>
        <p:txBody>
          <a:bodyPr wrap="square" rtlCol="0">
            <a:spAutoFit/>
          </a:bodyPr>
          <a:lstStyle/>
          <a:p>
            <a:pPr algn="ctr"/>
            <a:r>
              <a:rPr lang="en-US" sz="2800" dirty="0">
                <a:solidFill>
                  <a:schemeClr val="bg1"/>
                </a:solidFill>
              </a:rPr>
              <a:t>Chapter 11:</a:t>
            </a:r>
          </a:p>
          <a:p>
            <a:pPr algn="ctr"/>
            <a:r>
              <a:rPr lang="en-US" sz="2800" dirty="0">
                <a:solidFill>
                  <a:schemeClr val="bg1"/>
                </a:solidFill>
              </a:rPr>
              <a:t>Gene Expression: </a:t>
            </a:r>
            <a:r>
              <a:rPr lang="en-US" sz="2800" b="1" dirty="0">
                <a:solidFill>
                  <a:schemeClr val="bg1"/>
                </a:solidFill>
              </a:rPr>
              <a:t>Microarray</a:t>
            </a:r>
          </a:p>
        </p:txBody>
      </p:sp>
      <p:pic>
        <p:nvPicPr>
          <p:cNvPr id="2" name="Picture 1">
            <a:extLst>
              <a:ext uri="{FF2B5EF4-FFF2-40B4-BE49-F238E27FC236}">
                <a16:creationId xmlns:a16="http://schemas.microsoft.com/office/drawing/2014/main" id="{36D9074D-0ED5-A547-996C-B5253DC18DB1}"/>
              </a:ext>
            </a:extLst>
          </p:cNvPr>
          <p:cNvPicPr>
            <a:picLocks noChangeAspect="1"/>
          </p:cNvPicPr>
          <p:nvPr/>
        </p:nvPicPr>
        <p:blipFill>
          <a:blip r:embed="rId2"/>
          <a:stretch>
            <a:fillRect/>
          </a:stretch>
        </p:blipFill>
        <p:spPr>
          <a:xfrm>
            <a:off x="650789" y="1676400"/>
            <a:ext cx="5181600" cy="5181600"/>
          </a:xfrm>
          <a:prstGeom prst="rect">
            <a:avLst/>
          </a:prstGeom>
        </p:spPr>
      </p:pic>
      <p:sp>
        <p:nvSpPr>
          <p:cNvPr id="3" name="TextBox 2">
            <a:extLst>
              <a:ext uri="{FF2B5EF4-FFF2-40B4-BE49-F238E27FC236}">
                <a16:creationId xmlns:a16="http://schemas.microsoft.com/office/drawing/2014/main" id="{EF226035-2589-9B43-9FA6-C45E463A5524}"/>
              </a:ext>
            </a:extLst>
          </p:cNvPr>
          <p:cNvSpPr txBox="1"/>
          <p:nvPr/>
        </p:nvSpPr>
        <p:spPr>
          <a:xfrm>
            <a:off x="7352270" y="2940908"/>
            <a:ext cx="3396123" cy="1631216"/>
          </a:xfrm>
          <a:prstGeom prst="rect">
            <a:avLst/>
          </a:prstGeom>
          <a:noFill/>
        </p:spPr>
        <p:txBody>
          <a:bodyPr wrap="none" rtlCol="0">
            <a:spAutoFit/>
          </a:bodyPr>
          <a:lstStyle/>
          <a:p>
            <a:r>
              <a:rPr lang="en-US" sz="2500" b="1" dirty="0"/>
              <a:t>3 methods:</a:t>
            </a:r>
          </a:p>
          <a:p>
            <a:pPr marL="285750" indent="-285750">
              <a:buFont typeface="Arial" panose="020B0604020202020204" pitchFamily="34" charset="0"/>
              <a:buChar char="•"/>
            </a:pPr>
            <a:r>
              <a:rPr lang="en-US" sz="2500" dirty="0"/>
              <a:t>GEO2R</a:t>
            </a:r>
          </a:p>
          <a:p>
            <a:pPr marL="285750" indent="-285750">
              <a:buFont typeface="Arial" panose="020B0604020202020204" pitchFamily="34" charset="0"/>
              <a:buChar char="•"/>
            </a:pPr>
            <a:r>
              <a:rPr lang="en-US" sz="2500" dirty="0" err="1">
                <a:solidFill>
                  <a:schemeClr val="bg2">
                    <a:lumMod val="50000"/>
                  </a:schemeClr>
                </a:solidFill>
              </a:rPr>
              <a:t>Partek</a:t>
            </a:r>
            <a:r>
              <a:rPr lang="en-US" sz="2500" dirty="0">
                <a:solidFill>
                  <a:schemeClr val="bg2">
                    <a:lumMod val="50000"/>
                  </a:schemeClr>
                </a:solidFill>
              </a:rPr>
              <a:t> Genomics Suite</a:t>
            </a:r>
          </a:p>
          <a:p>
            <a:pPr marL="285750" indent="-285750">
              <a:buFont typeface="Arial" panose="020B0604020202020204" pitchFamily="34" charset="0"/>
              <a:buChar char="•"/>
            </a:pPr>
            <a:r>
              <a:rPr lang="en-US" sz="2500" dirty="0"/>
              <a:t>R (</a:t>
            </a:r>
            <a:r>
              <a:rPr lang="en-US" sz="2500" dirty="0" err="1"/>
              <a:t>affy</a:t>
            </a:r>
            <a:r>
              <a:rPr lang="en-US" sz="2500" dirty="0"/>
              <a:t> and </a:t>
            </a:r>
            <a:r>
              <a:rPr lang="en-US" sz="2500" dirty="0" err="1"/>
              <a:t>Limma</a:t>
            </a:r>
            <a:r>
              <a:rPr lang="en-US" sz="2500" dirty="0"/>
              <a:t>)</a:t>
            </a:r>
          </a:p>
        </p:txBody>
      </p:sp>
    </p:spTree>
    <p:extLst>
      <p:ext uri="{BB962C8B-B14F-4D97-AF65-F5344CB8AC3E}">
        <p14:creationId xmlns:p14="http://schemas.microsoft.com/office/powerpoint/2010/main" val="1123707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Oval 2"/>
          <p:cNvSpPr>
            <a:spLocks noChangeArrowheads="1"/>
          </p:cNvSpPr>
          <p:nvPr/>
        </p:nvSpPr>
        <p:spPr bwMode="auto">
          <a:xfrm>
            <a:off x="2479675" y="2103438"/>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75" name="Text Box 3"/>
          <p:cNvSpPr txBox="1">
            <a:spLocks noChangeArrowheads="1"/>
          </p:cNvSpPr>
          <p:nvPr/>
        </p:nvSpPr>
        <p:spPr bwMode="auto">
          <a:xfrm>
            <a:off x="2578100" y="20320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a:t>
            </a:r>
          </a:p>
        </p:txBody>
      </p:sp>
      <p:sp>
        <p:nvSpPr>
          <p:cNvPr id="105476" name="Oval 4"/>
          <p:cNvSpPr>
            <a:spLocks noChangeArrowheads="1"/>
          </p:cNvSpPr>
          <p:nvPr/>
        </p:nvSpPr>
        <p:spPr bwMode="auto">
          <a:xfrm>
            <a:off x="2479675" y="2697163"/>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77" name="Text Box 5"/>
          <p:cNvSpPr txBox="1">
            <a:spLocks noChangeArrowheads="1"/>
          </p:cNvSpPr>
          <p:nvPr/>
        </p:nvSpPr>
        <p:spPr bwMode="auto">
          <a:xfrm>
            <a:off x="2578100" y="262572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b</a:t>
            </a:r>
          </a:p>
        </p:txBody>
      </p:sp>
      <p:sp>
        <p:nvSpPr>
          <p:cNvPr id="105478" name="Oval 6"/>
          <p:cNvSpPr>
            <a:spLocks noChangeArrowheads="1"/>
          </p:cNvSpPr>
          <p:nvPr/>
        </p:nvSpPr>
        <p:spPr bwMode="auto">
          <a:xfrm>
            <a:off x="2479675" y="3292476"/>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79" name="Text Box 7"/>
          <p:cNvSpPr txBox="1">
            <a:spLocks noChangeArrowheads="1"/>
          </p:cNvSpPr>
          <p:nvPr/>
        </p:nvSpPr>
        <p:spPr bwMode="auto">
          <a:xfrm>
            <a:off x="2578100" y="321945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a:t>
            </a:r>
          </a:p>
        </p:txBody>
      </p:sp>
      <p:sp>
        <p:nvSpPr>
          <p:cNvPr id="105480" name="Oval 8"/>
          <p:cNvSpPr>
            <a:spLocks noChangeArrowheads="1"/>
          </p:cNvSpPr>
          <p:nvPr/>
        </p:nvSpPr>
        <p:spPr bwMode="auto">
          <a:xfrm>
            <a:off x="2479675" y="3886201"/>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81" name="Text Box 9"/>
          <p:cNvSpPr txBox="1">
            <a:spLocks noChangeArrowheads="1"/>
          </p:cNvSpPr>
          <p:nvPr/>
        </p:nvSpPr>
        <p:spPr bwMode="auto">
          <a:xfrm>
            <a:off x="2578100" y="381317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a:t>
            </a:r>
          </a:p>
        </p:txBody>
      </p:sp>
      <p:sp>
        <p:nvSpPr>
          <p:cNvPr id="105482" name="Oval 10"/>
          <p:cNvSpPr>
            <a:spLocks noChangeArrowheads="1"/>
          </p:cNvSpPr>
          <p:nvPr/>
        </p:nvSpPr>
        <p:spPr bwMode="auto">
          <a:xfrm>
            <a:off x="2479675" y="4479925"/>
            <a:ext cx="539750" cy="41275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83" name="Text Box 11"/>
          <p:cNvSpPr txBox="1">
            <a:spLocks noChangeArrowheads="1"/>
          </p:cNvSpPr>
          <p:nvPr/>
        </p:nvSpPr>
        <p:spPr bwMode="auto">
          <a:xfrm>
            <a:off x="2578100" y="4408488"/>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e</a:t>
            </a:r>
          </a:p>
        </p:txBody>
      </p:sp>
      <p:sp>
        <p:nvSpPr>
          <p:cNvPr id="105484" name="Oval 12"/>
          <p:cNvSpPr>
            <a:spLocks noChangeArrowheads="1"/>
          </p:cNvSpPr>
          <p:nvPr/>
        </p:nvSpPr>
        <p:spPr bwMode="auto">
          <a:xfrm>
            <a:off x="3844925" y="2414589"/>
            <a:ext cx="647700" cy="420687"/>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85" name="Text Box 13"/>
          <p:cNvSpPr txBox="1">
            <a:spLocks noChangeArrowheads="1"/>
          </p:cNvSpPr>
          <p:nvPr/>
        </p:nvSpPr>
        <p:spPr bwMode="auto">
          <a:xfrm>
            <a:off x="3890963" y="2378075"/>
            <a:ext cx="1079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a,b</a:t>
            </a:r>
          </a:p>
        </p:txBody>
      </p:sp>
      <p:sp>
        <p:nvSpPr>
          <p:cNvPr id="105486" name="Oval 14"/>
          <p:cNvSpPr>
            <a:spLocks noChangeArrowheads="1"/>
          </p:cNvSpPr>
          <p:nvPr/>
        </p:nvSpPr>
        <p:spPr bwMode="auto">
          <a:xfrm>
            <a:off x="5173663" y="4151314"/>
            <a:ext cx="647700"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87" name="Text Box 15"/>
          <p:cNvSpPr txBox="1">
            <a:spLocks noChangeArrowheads="1"/>
          </p:cNvSpPr>
          <p:nvPr/>
        </p:nvSpPr>
        <p:spPr bwMode="auto">
          <a:xfrm>
            <a:off x="5180014" y="4102100"/>
            <a:ext cx="5476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d,e</a:t>
            </a:r>
          </a:p>
        </p:txBody>
      </p:sp>
      <p:sp>
        <p:nvSpPr>
          <p:cNvPr id="105488" name="Oval 16"/>
          <p:cNvSpPr>
            <a:spLocks noChangeArrowheads="1"/>
          </p:cNvSpPr>
          <p:nvPr/>
        </p:nvSpPr>
        <p:spPr bwMode="auto">
          <a:xfrm>
            <a:off x="6380163" y="3492501"/>
            <a:ext cx="969962"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5489" name="Text Box 17"/>
          <p:cNvSpPr txBox="1">
            <a:spLocks noChangeArrowheads="1"/>
          </p:cNvSpPr>
          <p:nvPr/>
        </p:nvSpPr>
        <p:spPr bwMode="auto">
          <a:xfrm>
            <a:off x="6419851" y="3443288"/>
            <a:ext cx="10779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c,d,e</a:t>
            </a:r>
          </a:p>
        </p:txBody>
      </p:sp>
      <p:sp>
        <p:nvSpPr>
          <p:cNvPr id="105490" name="Line 18"/>
          <p:cNvSpPr>
            <a:spLocks noChangeShapeType="1"/>
          </p:cNvSpPr>
          <p:nvPr/>
        </p:nvSpPr>
        <p:spPr bwMode="auto">
          <a:xfrm flipV="1">
            <a:off x="2209800" y="1957388"/>
            <a:ext cx="70104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5491" name="Line 19"/>
          <p:cNvSpPr>
            <a:spLocks noChangeShapeType="1"/>
          </p:cNvSpPr>
          <p:nvPr/>
        </p:nvSpPr>
        <p:spPr bwMode="auto">
          <a:xfrm flipV="1">
            <a:off x="274955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2" name="Line 20"/>
          <p:cNvSpPr>
            <a:spLocks noChangeShapeType="1"/>
          </p:cNvSpPr>
          <p:nvPr/>
        </p:nvSpPr>
        <p:spPr bwMode="auto">
          <a:xfrm flipV="1">
            <a:off x="412432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3" name="Line 21"/>
          <p:cNvSpPr>
            <a:spLocks noChangeShapeType="1"/>
          </p:cNvSpPr>
          <p:nvPr/>
        </p:nvSpPr>
        <p:spPr bwMode="auto">
          <a:xfrm flipV="1">
            <a:off x="549910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4" name="Line 22"/>
          <p:cNvSpPr>
            <a:spLocks noChangeShapeType="1"/>
          </p:cNvSpPr>
          <p:nvPr/>
        </p:nvSpPr>
        <p:spPr bwMode="auto">
          <a:xfrm flipV="1">
            <a:off x="687387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5" name="Line 23"/>
          <p:cNvSpPr>
            <a:spLocks noChangeShapeType="1"/>
          </p:cNvSpPr>
          <p:nvPr/>
        </p:nvSpPr>
        <p:spPr bwMode="auto">
          <a:xfrm flipV="1">
            <a:off x="8250238"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496" name="Text Box 24"/>
          <p:cNvSpPr txBox="1">
            <a:spLocks noChangeArrowheads="1"/>
          </p:cNvSpPr>
          <p:nvPr/>
        </p:nvSpPr>
        <p:spPr bwMode="auto">
          <a:xfrm>
            <a:off x="8034338"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4</a:t>
            </a:r>
            <a:endParaRPr lang="en-US"/>
          </a:p>
        </p:txBody>
      </p:sp>
      <p:sp>
        <p:nvSpPr>
          <p:cNvPr id="105497" name="Text Box 25"/>
          <p:cNvSpPr txBox="1">
            <a:spLocks noChangeArrowheads="1"/>
          </p:cNvSpPr>
          <p:nvPr/>
        </p:nvSpPr>
        <p:spPr bwMode="auto">
          <a:xfrm>
            <a:off x="66738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3</a:t>
            </a:r>
            <a:endParaRPr lang="en-US"/>
          </a:p>
        </p:txBody>
      </p:sp>
      <p:sp>
        <p:nvSpPr>
          <p:cNvPr id="105498" name="Text Box 26"/>
          <p:cNvSpPr txBox="1">
            <a:spLocks noChangeArrowheads="1"/>
          </p:cNvSpPr>
          <p:nvPr/>
        </p:nvSpPr>
        <p:spPr bwMode="auto">
          <a:xfrm>
            <a:off x="53149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2</a:t>
            </a:r>
            <a:endParaRPr lang="en-US"/>
          </a:p>
        </p:txBody>
      </p:sp>
      <p:sp>
        <p:nvSpPr>
          <p:cNvPr id="105499" name="Text Box 27"/>
          <p:cNvSpPr txBox="1">
            <a:spLocks noChangeArrowheads="1"/>
          </p:cNvSpPr>
          <p:nvPr/>
        </p:nvSpPr>
        <p:spPr bwMode="auto">
          <a:xfrm>
            <a:off x="39560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1</a:t>
            </a:r>
            <a:endParaRPr lang="en-US"/>
          </a:p>
        </p:txBody>
      </p:sp>
      <p:sp>
        <p:nvSpPr>
          <p:cNvPr id="105500" name="Text Box 28"/>
          <p:cNvSpPr txBox="1">
            <a:spLocks noChangeArrowheads="1"/>
          </p:cNvSpPr>
          <p:nvPr/>
        </p:nvSpPr>
        <p:spPr bwMode="auto">
          <a:xfrm>
            <a:off x="2595563"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0</a:t>
            </a:r>
            <a:endParaRPr lang="en-US"/>
          </a:p>
        </p:txBody>
      </p:sp>
      <p:sp>
        <p:nvSpPr>
          <p:cNvPr id="105501" name="Line 29"/>
          <p:cNvSpPr>
            <a:spLocks noChangeShapeType="1"/>
          </p:cNvSpPr>
          <p:nvPr/>
        </p:nvSpPr>
        <p:spPr bwMode="auto">
          <a:xfrm>
            <a:off x="3036889" y="2355850"/>
            <a:ext cx="790575" cy="2603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2" name="Line 30"/>
          <p:cNvSpPr>
            <a:spLocks noChangeShapeType="1"/>
          </p:cNvSpPr>
          <p:nvPr/>
        </p:nvSpPr>
        <p:spPr bwMode="auto">
          <a:xfrm flipV="1">
            <a:off x="3036889" y="2601914"/>
            <a:ext cx="790575" cy="2619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3" name="Line 31"/>
          <p:cNvSpPr>
            <a:spLocks noChangeShapeType="1"/>
          </p:cNvSpPr>
          <p:nvPr/>
        </p:nvSpPr>
        <p:spPr bwMode="auto">
          <a:xfrm>
            <a:off x="3000376" y="4097338"/>
            <a:ext cx="2157413"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4" name="Line 32"/>
          <p:cNvSpPr>
            <a:spLocks noChangeShapeType="1"/>
          </p:cNvSpPr>
          <p:nvPr/>
        </p:nvSpPr>
        <p:spPr bwMode="auto">
          <a:xfrm flipV="1">
            <a:off x="2965451" y="4344988"/>
            <a:ext cx="2155825"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5" name="Line 33"/>
          <p:cNvSpPr>
            <a:spLocks noChangeShapeType="1"/>
          </p:cNvSpPr>
          <p:nvPr/>
        </p:nvSpPr>
        <p:spPr bwMode="auto">
          <a:xfrm flipV="1">
            <a:off x="5768975" y="3686176"/>
            <a:ext cx="647700" cy="57626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6" name="Line 34"/>
          <p:cNvSpPr>
            <a:spLocks noChangeShapeType="1"/>
          </p:cNvSpPr>
          <p:nvPr/>
        </p:nvSpPr>
        <p:spPr bwMode="auto">
          <a:xfrm>
            <a:off x="3019426" y="3481388"/>
            <a:ext cx="3343275" cy="24606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5507" name="Text Box 35"/>
          <p:cNvSpPr txBox="1">
            <a:spLocks noChangeArrowheads="1"/>
          </p:cNvSpPr>
          <p:nvPr/>
        </p:nvSpPr>
        <p:spPr bwMode="auto">
          <a:xfrm>
            <a:off x="6324600" y="609601"/>
            <a:ext cx="32585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latin typeface="+mn-lt"/>
              </a:rPr>
              <a:t>Agglomerative clustering</a:t>
            </a:r>
          </a:p>
        </p:txBody>
      </p:sp>
    </p:spTree>
    <p:extLst>
      <p:ext uri="{BB962C8B-B14F-4D97-AF65-F5344CB8AC3E}">
        <p14:creationId xmlns:p14="http://schemas.microsoft.com/office/powerpoint/2010/main" val="3144388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Oval 2"/>
          <p:cNvSpPr>
            <a:spLocks noChangeArrowheads="1"/>
          </p:cNvSpPr>
          <p:nvPr/>
        </p:nvSpPr>
        <p:spPr bwMode="auto">
          <a:xfrm>
            <a:off x="2479675" y="2103438"/>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499" name="Text Box 3"/>
          <p:cNvSpPr txBox="1">
            <a:spLocks noChangeArrowheads="1"/>
          </p:cNvSpPr>
          <p:nvPr/>
        </p:nvSpPr>
        <p:spPr bwMode="auto">
          <a:xfrm>
            <a:off x="2578100" y="20320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a:t>
            </a:r>
          </a:p>
        </p:txBody>
      </p:sp>
      <p:sp>
        <p:nvSpPr>
          <p:cNvPr id="106500" name="Oval 4"/>
          <p:cNvSpPr>
            <a:spLocks noChangeArrowheads="1"/>
          </p:cNvSpPr>
          <p:nvPr/>
        </p:nvSpPr>
        <p:spPr bwMode="auto">
          <a:xfrm>
            <a:off x="2479675" y="2697163"/>
            <a:ext cx="539750" cy="411162"/>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01" name="Text Box 5"/>
          <p:cNvSpPr txBox="1">
            <a:spLocks noChangeArrowheads="1"/>
          </p:cNvSpPr>
          <p:nvPr/>
        </p:nvSpPr>
        <p:spPr bwMode="auto">
          <a:xfrm>
            <a:off x="2578100" y="262572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b</a:t>
            </a:r>
          </a:p>
        </p:txBody>
      </p:sp>
      <p:sp>
        <p:nvSpPr>
          <p:cNvPr id="106502" name="Oval 6"/>
          <p:cNvSpPr>
            <a:spLocks noChangeArrowheads="1"/>
          </p:cNvSpPr>
          <p:nvPr/>
        </p:nvSpPr>
        <p:spPr bwMode="auto">
          <a:xfrm>
            <a:off x="2479675" y="3292476"/>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03" name="Text Box 7"/>
          <p:cNvSpPr txBox="1">
            <a:spLocks noChangeArrowheads="1"/>
          </p:cNvSpPr>
          <p:nvPr/>
        </p:nvSpPr>
        <p:spPr bwMode="auto">
          <a:xfrm>
            <a:off x="2578100" y="321945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a:t>
            </a:r>
          </a:p>
        </p:txBody>
      </p:sp>
      <p:sp>
        <p:nvSpPr>
          <p:cNvPr id="106504" name="Oval 8"/>
          <p:cNvSpPr>
            <a:spLocks noChangeArrowheads="1"/>
          </p:cNvSpPr>
          <p:nvPr/>
        </p:nvSpPr>
        <p:spPr bwMode="auto">
          <a:xfrm>
            <a:off x="2479675" y="3886201"/>
            <a:ext cx="539750" cy="411163"/>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05" name="Text Box 9"/>
          <p:cNvSpPr txBox="1">
            <a:spLocks noChangeArrowheads="1"/>
          </p:cNvSpPr>
          <p:nvPr/>
        </p:nvSpPr>
        <p:spPr bwMode="auto">
          <a:xfrm>
            <a:off x="2578100" y="3813175"/>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a:t>
            </a:r>
          </a:p>
        </p:txBody>
      </p:sp>
      <p:sp>
        <p:nvSpPr>
          <p:cNvPr id="106506" name="Oval 10"/>
          <p:cNvSpPr>
            <a:spLocks noChangeArrowheads="1"/>
          </p:cNvSpPr>
          <p:nvPr/>
        </p:nvSpPr>
        <p:spPr bwMode="auto">
          <a:xfrm>
            <a:off x="2479675" y="4479925"/>
            <a:ext cx="539750" cy="412750"/>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07" name="Text Box 11"/>
          <p:cNvSpPr txBox="1">
            <a:spLocks noChangeArrowheads="1"/>
          </p:cNvSpPr>
          <p:nvPr/>
        </p:nvSpPr>
        <p:spPr bwMode="auto">
          <a:xfrm>
            <a:off x="2578100" y="4408488"/>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e</a:t>
            </a:r>
          </a:p>
        </p:txBody>
      </p:sp>
      <p:sp>
        <p:nvSpPr>
          <p:cNvPr id="106508" name="Oval 12"/>
          <p:cNvSpPr>
            <a:spLocks noChangeArrowheads="1"/>
          </p:cNvSpPr>
          <p:nvPr/>
        </p:nvSpPr>
        <p:spPr bwMode="auto">
          <a:xfrm>
            <a:off x="3844925" y="2414589"/>
            <a:ext cx="647700" cy="420687"/>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09" name="Text Box 13"/>
          <p:cNvSpPr txBox="1">
            <a:spLocks noChangeArrowheads="1"/>
          </p:cNvSpPr>
          <p:nvPr/>
        </p:nvSpPr>
        <p:spPr bwMode="auto">
          <a:xfrm>
            <a:off x="3890963" y="2378075"/>
            <a:ext cx="1079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a,b</a:t>
            </a:r>
          </a:p>
        </p:txBody>
      </p:sp>
      <p:sp>
        <p:nvSpPr>
          <p:cNvPr id="106510" name="Oval 14"/>
          <p:cNvSpPr>
            <a:spLocks noChangeArrowheads="1"/>
          </p:cNvSpPr>
          <p:nvPr/>
        </p:nvSpPr>
        <p:spPr bwMode="auto">
          <a:xfrm>
            <a:off x="5173663" y="4151314"/>
            <a:ext cx="647700"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11" name="Text Box 15"/>
          <p:cNvSpPr txBox="1">
            <a:spLocks noChangeArrowheads="1"/>
          </p:cNvSpPr>
          <p:nvPr/>
        </p:nvSpPr>
        <p:spPr bwMode="auto">
          <a:xfrm>
            <a:off x="5180014" y="4102100"/>
            <a:ext cx="5476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d,e</a:t>
            </a:r>
          </a:p>
        </p:txBody>
      </p:sp>
      <p:sp>
        <p:nvSpPr>
          <p:cNvPr id="106512" name="Oval 16"/>
          <p:cNvSpPr>
            <a:spLocks noChangeArrowheads="1"/>
          </p:cNvSpPr>
          <p:nvPr/>
        </p:nvSpPr>
        <p:spPr bwMode="auto">
          <a:xfrm>
            <a:off x="6380163" y="3492501"/>
            <a:ext cx="969962"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13" name="Text Box 17"/>
          <p:cNvSpPr txBox="1">
            <a:spLocks noChangeArrowheads="1"/>
          </p:cNvSpPr>
          <p:nvPr/>
        </p:nvSpPr>
        <p:spPr bwMode="auto">
          <a:xfrm>
            <a:off x="6419851" y="3443288"/>
            <a:ext cx="10779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c,d,e</a:t>
            </a:r>
          </a:p>
        </p:txBody>
      </p:sp>
      <p:sp>
        <p:nvSpPr>
          <p:cNvPr id="106514" name="Oval 18"/>
          <p:cNvSpPr>
            <a:spLocks noChangeArrowheads="1"/>
          </p:cNvSpPr>
          <p:nvPr/>
        </p:nvSpPr>
        <p:spPr bwMode="auto">
          <a:xfrm>
            <a:off x="7458076" y="2833689"/>
            <a:ext cx="1654175" cy="422275"/>
          </a:xfrm>
          <a:prstGeom prst="ellipse">
            <a:avLst/>
          </a:prstGeom>
          <a:noFill/>
          <a:ln w="2857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06515" name="Text Box 19"/>
          <p:cNvSpPr txBox="1">
            <a:spLocks noChangeArrowheads="1"/>
          </p:cNvSpPr>
          <p:nvPr/>
        </p:nvSpPr>
        <p:spPr bwMode="auto">
          <a:xfrm>
            <a:off x="7646988" y="2784475"/>
            <a:ext cx="17256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t>a,b,c,d,e</a:t>
            </a:r>
          </a:p>
        </p:txBody>
      </p:sp>
      <p:sp>
        <p:nvSpPr>
          <p:cNvPr id="106516" name="Line 20"/>
          <p:cNvSpPr>
            <a:spLocks noChangeShapeType="1"/>
          </p:cNvSpPr>
          <p:nvPr/>
        </p:nvSpPr>
        <p:spPr bwMode="auto">
          <a:xfrm flipV="1">
            <a:off x="2209800" y="1957388"/>
            <a:ext cx="7010400"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6517" name="Line 21"/>
          <p:cNvSpPr>
            <a:spLocks noChangeShapeType="1"/>
          </p:cNvSpPr>
          <p:nvPr/>
        </p:nvSpPr>
        <p:spPr bwMode="auto">
          <a:xfrm flipV="1">
            <a:off x="274955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18" name="Line 22"/>
          <p:cNvSpPr>
            <a:spLocks noChangeShapeType="1"/>
          </p:cNvSpPr>
          <p:nvPr/>
        </p:nvSpPr>
        <p:spPr bwMode="auto">
          <a:xfrm flipV="1">
            <a:off x="412432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19" name="Line 23"/>
          <p:cNvSpPr>
            <a:spLocks noChangeShapeType="1"/>
          </p:cNvSpPr>
          <p:nvPr/>
        </p:nvSpPr>
        <p:spPr bwMode="auto">
          <a:xfrm flipV="1">
            <a:off x="5499100"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20" name="Line 24"/>
          <p:cNvSpPr>
            <a:spLocks noChangeShapeType="1"/>
          </p:cNvSpPr>
          <p:nvPr/>
        </p:nvSpPr>
        <p:spPr bwMode="auto">
          <a:xfrm flipV="1">
            <a:off x="6873875"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21" name="Line 25"/>
          <p:cNvSpPr>
            <a:spLocks noChangeShapeType="1"/>
          </p:cNvSpPr>
          <p:nvPr/>
        </p:nvSpPr>
        <p:spPr bwMode="auto">
          <a:xfrm flipV="1">
            <a:off x="8250238" y="1793876"/>
            <a:ext cx="0" cy="1635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22" name="Text Box 26"/>
          <p:cNvSpPr txBox="1">
            <a:spLocks noChangeArrowheads="1"/>
          </p:cNvSpPr>
          <p:nvPr/>
        </p:nvSpPr>
        <p:spPr bwMode="auto">
          <a:xfrm>
            <a:off x="8034338"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4</a:t>
            </a:r>
            <a:endParaRPr lang="en-US"/>
          </a:p>
        </p:txBody>
      </p:sp>
      <p:sp>
        <p:nvSpPr>
          <p:cNvPr id="106523" name="Text Box 27"/>
          <p:cNvSpPr txBox="1">
            <a:spLocks noChangeArrowheads="1"/>
          </p:cNvSpPr>
          <p:nvPr/>
        </p:nvSpPr>
        <p:spPr bwMode="auto">
          <a:xfrm>
            <a:off x="66738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3</a:t>
            </a:r>
            <a:endParaRPr lang="en-US"/>
          </a:p>
        </p:txBody>
      </p:sp>
      <p:sp>
        <p:nvSpPr>
          <p:cNvPr id="106524" name="Text Box 28"/>
          <p:cNvSpPr txBox="1">
            <a:spLocks noChangeArrowheads="1"/>
          </p:cNvSpPr>
          <p:nvPr/>
        </p:nvSpPr>
        <p:spPr bwMode="auto">
          <a:xfrm>
            <a:off x="53149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2</a:t>
            </a:r>
            <a:endParaRPr lang="en-US"/>
          </a:p>
        </p:txBody>
      </p:sp>
      <p:sp>
        <p:nvSpPr>
          <p:cNvPr id="106525" name="Text Box 29"/>
          <p:cNvSpPr txBox="1">
            <a:spLocks noChangeArrowheads="1"/>
          </p:cNvSpPr>
          <p:nvPr/>
        </p:nvSpPr>
        <p:spPr bwMode="auto">
          <a:xfrm>
            <a:off x="3956050"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1</a:t>
            </a:r>
            <a:endParaRPr lang="en-US"/>
          </a:p>
        </p:txBody>
      </p:sp>
      <p:sp>
        <p:nvSpPr>
          <p:cNvPr id="106526" name="Text Box 30"/>
          <p:cNvSpPr txBox="1">
            <a:spLocks noChangeArrowheads="1"/>
          </p:cNvSpPr>
          <p:nvPr/>
        </p:nvSpPr>
        <p:spPr bwMode="auto">
          <a:xfrm>
            <a:off x="2595563" y="1481139"/>
            <a:ext cx="260350"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200" b="1"/>
              <a:t>0</a:t>
            </a:r>
            <a:endParaRPr lang="en-US"/>
          </a:p>
        </p:txBody>
      </p:sp>
      <p:sp>
        <p:nvSpPr>
          <p:cNvPr id="106527" name="Line 31"/>
          <p:cNvSpPr>
            <a:spLocks noChangeShapeType="1"/>
          </p:cNvSpPr>
          <p:nvPr/>
        </p:nvSpPr>
        <p:spPr bwMode="auto">
          <a:xfrm>
            <a:off x="3036889" y="2355850"/>
            <a:ext cx="790575" cy="2603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28" name="Line 32"/>
          <p:cNvSpPr>
            <a:spLocks noChangeShapeType="1"/>
          </p:cNvSpPr>
          <p:nvPr/>
        </p:nvSpPr>
        <p:spPr bwMode="auto">
          <a:xfrm flipV="1">
            <a:off x="3036889" y="2601914"/>
            <a:ext cx="790575" cy="26193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29" name="Line 33"/>
          <p:cNvSpPr>
            <a:spLocks noChangeShapeType="1"/>
          </p:cNvSpPr>
          <p:nvPr/>
        </p:nvSpPr>
        <p:spPr bwMode="auto">
          <a:xfrm>
            <a:off x="3000376" y="4097338"/>
            <a:ext cx="2157413"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0" name="Line 34"/>
          <p:cNvSpPr>
            <a:spLocks noChangeShapeType="1"/>
          </p:cNvSpPr>
          <p:nvPr/>
        </p:nvSpPr>
        <p:spPr bwMode="auto">
          <a:xfrm flipV="1">
            <a:off x="2965451" y="4344988"/>
            <a:ext cx="2155825" cy="24765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1" name="Line 35"/>
          <p:cNvSpPr>
            <a:spLocks noChangeShapeType="1"/>
          </p:cNvSpPr>
          <p:nvPr/>
        </p:nvSpPr>
        <p:spPr bwMode="auto">
          <a:xfrm flipV="1">
            <a:off x="5768975" y="3686176"/>
            <a:ext cx="647700" cy="57626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2" name="Line 36"/>
          <p:cNvSpPr>
            <a:spLocks noChangeShapeType="1"/>
          </p:cNvSpPr>
          <p:nvPr/>
        </p:nvSpPr>
        <p:spPr bwMode="auto">
          <a:xfrm>
            <a:off x="3019426" y="3481388"/>
            <a:ext cx="3343275" cy="24606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3" name="Line 37"/>
          <p:cNvSpPr>
            <a:spLocks noChangeShapeType="1"/>
          </p:cNvSpPr>
          <p:nvPr/>
        </p:nvSpPr>
        <p:spPr bwMode="auto">
          <a:xfrm flipV="1">
            <a:off x="7135813" y="3014663"/>
            <a:ext cx="322262" cy="49371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4" name="Line 38"/>
          <p:cNvSpPr>
            <a:spLocks noChangeShapeType="1"/>
          </p:cNvSpPr>
          <p:nvPr/>
        </p:nvSpPr>
        <p:spPr bwMode="auto">
          <a:xfrm>
            <a:off x="4492626" y="2630488"/>
            <a:ext cx="2911475" cy="41116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6535" name="Text Box 39"/>
          <p:cNvSpPr txBox="1">
            <a:spLocks noChangeArrowheads="1"/>
          </p:cNvSpPr>
          <p:nvPr/>
        </p:nvSpPr>
        <p:spPr bwMode="auto">
          <a:xfrm>
            <a:off x="6324600" y="609601"/>
            <a:ext cx="325852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dirty="0">
                <a:latin typeface="+mn-lt"/>
              </a:rPr>
              <a:t>Agglomerative clustering</a:t>
            </a:r>
          </a:p>
        </p:txBody>
      </p:sp>
      <p:sp>
        <p:nvSpPr>
          <p:cNvPr id="106536" name="Text Box 40"/>
          <p:cNvSpPr txBox="1">
            <a:spLocks noChangeArrowheads="1"/>
          </p:cNvSpPr>
          <p:nvPr/>
        </p:nvSpPr>
        <p:spPr bwMode="auto">
          <a:xfrm>
            <a:off x="6400801" y="4724401"/>
            <a:ext cx="272484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a:latin typeface="+mn-lt"/>
              </a:rPr>
              <a:t>…tree is constructed</a:t>
            </a:r>
          </a:p>
        </p:txBody>
      </p:sp>
    </p:spTree>
    <p:extLst>
      <p:ext uri="{BB962C8B-B14F-4D97-AF65-F5344CB8AC3E}">
        <p14:creationId xmlns:p14="http://schemas.microsoft.com/office/powerpoint/2010/main" val="2263217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ext Box 3"/>
          <p:cNvSpPr txBox="1">
            <a:spLocks noChangeArrowheads="1"/>
          </p:cNvSpPr>
          <p:nvPr/>
        </p:nvSpPr>
        <p:spPr bwMode="auto">
          <a:xfrm>
            <a:off x="2947726" y="76201"/>
            <a:ext cx="738931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dirty="0">
                <a:latin typeface="+mn-lt"/>
              </a:rPr>
              <a:t>Hierarchical clustering of 250 chromosome 21 transcripts </a:t>
            </a:r>
          </a:p>
          <a:p>
            <a:pPr algn="ctr"/>
            <a:r>
              <a:rPr lang="en-US" dirty="0">
                <a:latin typeface="+mn-lt"/>
              </a:rPr>
              <a:t>in 25 samples using </a:t>
            </a:r>
            <a:r>
              <a:rPr lang="en-US" dirty="0" err="1">
                <a:latin typeface="+mn-lt"/>
              </a:rPr>
              <a:t>Partek</a:t>
            </a:r>
            <a:r>
              <a:rPr lang="en-US" dirty="0">
                <a:latin typeface="+mn-lt"/>
              </a:rPr>
              <a:t> software </a:t>
            </a:r>
          </a:p>
        </p:txBody>
      </p:sp>
      <p:pic>
        <p:nvPicPr>
          <p:cNvPr id="2" name="Picture 1" descr="Screen Shot 2017-03-01 at 6.2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990601"/>
            <a:ext cx="6057900" cy="4901923"/>
          </a:xfrm>
          <a:prstGeom prst="rect">
            <a:avLst/>
          </a:prstGeom>
        </p:spPr>
      </p:pic>
      <p:sp>
        <p:nvSpPr>
          <p:cNvPr id="112693" name="Rectangle 54"/>
          <p:cNvSpPr>
            <a:spLocks noChangeArrowheads="1"/>
          </p:cNvSpPr>
          <p:nvPr/>
        </p:nvSpPr>
        <p:spPr bwMode="auto">
          <a:xfrm>
            <a:off x="2667001" y="5867401"/>
            <a:ext cx="7772400" cy="928459"/>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p>
            <a:pPr>
              <a:lnSpc>
                <a:spcPct val="90000"/>
              </a:lnSpc>
            </a:pPr>
            <a:r>
              <a:rPr lang="en-US" sz="2000" dirty="0"/>
              <a:t>Hierarchical clustering of microarray data using the default settings of Euclidean dissimilarity for rows (samples) and columns (transcripts). Colors correspond to expression intensity values. </a:t>
            </a:r>
          </a:p>
        </p:txBody>
      </p:sp>
    </p:spTree>
    <p:extLst>
      <p:ext uri="{BB962C8B-B14F-4D97-AF65-F5344CB8AC3E}">
        <p14:creationId xmlns:p14="http://schemas.microsoft.com/office/powerpoint/2010/main" val="3506421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6094105" y="802955"/>
            <a:ext cx="4977976"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rgbClr val="000000"/>
                </a:solidFill>
                <a:latin typeface="+mj-lt"/>
                <a:ea typeface="+mj-ea"/>
                <a:cs typeface="+mj-cs"/>
              </a:rPr>
              <a:t>RNA-sequencing</a:t>
            </a:r>
            <a:endParaRPr lang="en-US" sz="4400" kern="1200" dirty="0">
              <a:solidFill>
                <a:srgbClr val="000000"/>
              </a:solidFill>
              <a:latin typeface="+mj-lt"/>
              <a:ea typeface="+mj-ea"/>
              <a:cs typeface="+mj-cs"/>
            </a:endParaRPr>
          </a:p>
        </p:txBody>
      </p:sp>
      <p:sp>
        <p:nvSpPr>
          <p:cNvPr id="3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DNA">
            <a:extLst>
              <a:ext uri="{FF2B5EF4-FFF2-40B4-BE49-F238E27FC236}">
                <a16:creationId xmlns:a16="http://schemas.microsoft.com/office/drawing/2014/main" id="{90D75793-964D-4B5F-AAB0-6DD67F0F02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10" name="TextBox 9"/>
          <p:cNvSpPr txBox="1"/>
          <p:nvPr/>
        </p:nvSpPr>
        <p:spPr>
          <a:xfrm>
            <a:off x="6090574" y="242168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rgbClr val="000000"/>
                </a:solidFill>
              </a:rPr>
              <a:t>RNA-seq is used to accomplish the same goal as microarrays: quantifying RNA transcript levels. </a:t>
            </a:r>
          </a:p>
        </p:txBody>
      </p:sp>
    </p:spTree>
    <p:extLst>
      <p:ext uri="{BB962C8B-B14F-4D97-AF65-F5344CB8AC3E}">
        <p14:creationId xmlns:p14="http://schemas.microsoft.com/office/powerpoint/2010/main" val="2981621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a:normAutofit/>
          </a:bodyPr>
          <a:lstStyle/>
          <a:p>
            <a:r>
              <a:rPr lang="en-US" dirty="0"/>
              <a:t>Sequencing strategies: RNA-</a:t>
            </a:r>
            <a:r>
              <a:rPr lang="en-US" dirty="0" err="1"/>
              <a:t>seq</a:t>
            </a:r>
            <a:endParaRPr lang="en-US"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653363" y="2176272"/>
            <a:ext cx="9367204" cy="4041648"/>
          </a:xfrm>
        </p:spPr>
        <p:txBody>
          <a:bodyPr anchor="t">
            <a:normAutofit/>
          </a:bodyPr>
          <a:lstStyle/>
          <a:p>
            <a:pPr marL="0" indent="0">
              <a:buNone/>
            </a:pPr>
            <a:r>
              <a:rPr lang="en-US" sz="2200" dirty="0"/>
              <a:t>RNA-seq / cDNA sequencing is done to get insight into</a:t>
            </a:r>
          </a:p>
          <a:p>
            <a:r>
              <a:rPr lang="en-US" sz="2200" dirty="0"/>
              <a:t>gene expression levels</a:t>
            </a:r>
          </a:p>
          <a:p>
            <a:r>
              <a:rPr lang="en-US" sz="2200" dirty="0"/>
              <a:t>different allele expression</a:t>
            </a:r>
          </a:p>
          <a:p>
            <a:r>
              <a:rPr lang="en-US" sz="2200" dirty="0"/>
              <a:t>alternative splicing</a:t>
            </a:r>
          </a:p>
          <a:p>
            <a:r>
              <a:rPr lang="en-US" sz="2200" dirty="0"/>
              <a:t>(alternative) transcription start sites (</a:t>
            </a:r>
            <a:r>
              <a:rPr lang="en-US" sz="2200" dirty="0" err="1"/>
              <a:t>deepCAGE</a:t>
            </a:r>
            <a:r>
              <a:rPr lang="en-US" sz="2200" dirty="0"/>
              <a:t>)</a:t>
            </a:r>
          </a:p>
          <a:p>
            <a:r>
              <a:rPr lang="en-US" sz="2200" dirty="0"/>
              <a:t>(alternative) </a:t>
            </a:r>
            <a:r>
              <a:rPr lang="en-US" sz="2200" dirty="0" err="1"/>
              <a:t>polyA</a:t>
            </a:r>
            <a:r>
              <a:rPr lang="en-US" sz="2200" dirty="0"/>
              <a:t> site mapping (</a:t>
            </a:r>
            <a:r>
              <a:rPr lang="en-US" sz="2200" dirty="0" err="1"/>
              <a:t>deepSAGE</a:t>
            </a:r>
            <a:r>
              <a:rPr lang="en-US" sz="2200" dirty="0"/>
              <a:t>)</a:t>
            </a:r>
          </a:p>
          <a:p>
            <a:r>
              <a:rPr lang="en-US" sz="2200" dirty="0"/>
              <a:t>Translation start site identification (Ribosome Profiling / RPF) </a:t>
            </a:r>
          </a:p>
          <a:p>
            <a:r>
              <a:rPr lang="en-US" sz="2200" dirty="0"/>
              <a:t>(anti)sense expression</a:t>
            </a:r>
          </a:p>
          <a:p>
            <a:r>
              <a:rPr lang="en-US" sz="2200" dirty="0" err="1"/>
              <a:t>Etc</a:t>
            </a:r>
            <a:endParaRPr lang="en-US" sz="2200" dirty="0"/>
          </a:p>
        </p:txBody>
      </p:sp>
    </p:spTree>
    <p:extLst>
      <p:ext uri="{BB962C8B-B14F-4D97-AF65-F5344CB8AC3E}">
        <p14:creationId xmlns:p14="http://schemas.microsoft.com/office/powerpoint/2010/main" val="107118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Techniques for </a:t>
            </a:r>
            <a:r>
              <a:rPr lang="en-US" b="1" dirty="0"/>
              <a:t>expression profiling</a:t>
            </a:r>
          </a:p>
        </p:txBody>
      </p:sp>
      <p:sp>
        <p:nvSpPr>
          <p:cNvPr id="3" name="Content Placeholder 2"/>
          <p:cNvSpPr>
            <a:spLocks noGrp="1"/>
          </p:cNvSpPr>
          <p:nvPr>
            <p:ph idx="1"/>
          </p:nvPr>
        </p:nvSpPr>
        <p:spPr/>
        <p:txBody>
          <a:bodyPr>
            <a:normAutofit/>
          </a:bodyPr>
          <a:lstStyle/>
          <a:p>
            <a:pPr marL="0" indent="0">
              <a:buNone/>
            </a:pPr>
            <a:r>
              <a:rPr lang="en-US" dirty="0">
                <a:solidFill>
                  <a:schemeClr val="accent2"/>
                </a:solidFill>
              </a:rPr>
              <a:t>A few genes</a:t>
            </a:r>
          </a:p>
          <a:p>
            <a:r>
              <a:rPr lang="en-US" dirty="0"/>
              <a:t>Northern blot</a:t>
            </a:r>
          </a:p>
          <a:p>
            <a:r>
              <a:rPr lang="en-US" dirty="0"/>
              <a:t>Quantitative RT-PCR</a:t>
            </a:r>
          </a:p>
          <a:p>
            <a:pPr marL="0" indent="0">
              <a:buNone/>
            </a:pPr>
            <a:endParaRPr lang="en-US" dirty="0"/>
          </a:p>
          <a:p>
            <a:pPr marL="0" indent="0">
              <a:buNone/>
            </a:pPr>
            <a:r>
              <a:rPr lang="en-US" dirty="0">
                <a:solidFill>
                  <a:srgbClr val="C0504D"/>
                </a:solidFill>
              </a:rPr>
              <a:t>Genome-wide</a:t>
            </a:r>
          </a:p>
          <a:p>
            <a:r>
              <a:rPr lang="en-US" dirty="0"/>
              <a:t>Microarrays</a:t>
            </a:r>
          </a:p>
          <a:p>
            <a:r>
              <a:rPr lang="en-US" dirty="0"/>
              <a:t>RNA-</a:t>
            </a:r>
            <a:r>
              <a:rPr lang="en-US" dirty="0" err="1"/>
              <a:t>seq</a:t>
            </a:r>
            <a:endParaRPr lang="en-US" dirty="0"/>
          </a:p>
          <a:p>
            <a:r>
              <a:rPr lang="en-US" dirty="0"/>
              <a:t>miRNA-</a:t>
            </a:r>
            <a:r>
              <a:rPr lang="en-US" dirty="0" err="1"/>
              <a:t>seq</a:t>
            </a:r>
            <a:endParaRPr lang="en-US" dirty="0"/>
          </a:p>
        </p:txBody>
      </p:sp>
    </p:spTree>
    <p:extLst>
      <p:ext uri="{BB962C8B-B14F-4D97-AF65-F5344CB8AC3E}">
        <p14:creationId xmlns:p14="http://schemas.microsoft.com/office/powerpoint/2010/main" val="2812960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RNA-</a:t>
            </a:r>
            <a:r>
              <a:rPr lang="en-US" dirty="0" err="1"/>
              <a:t>seq</a:t>
            </a:r>
            <a:r>
              <a:rPr lang="en-US" dirty="0"/>
              <a:t> (Illumina)</a:t>
            </a:r>
          </a:p>
        </p:txBody>
      </p:sp>
      <p:pic>
        <p:nvPicPr>
          <p:cNvPr id="4" name="Content Placeholder 3"/>
          <p:cNvPicPr>
            <a:picLocks noGrp="1" noChangeAspect="1"/>
          </p:cNvPicPr>
          <p:nvPr>
            <p:ph idx="1"/>
          </p:nvPr>
        </p:nvPicPr>
        <p:blipFill rotWithShape="1">
          <a:blip r:embed="rId2"/>
          <a:srcRect l="154" t="-779" b="-9033"/>
          <a:stretch/>
        </p:blipFill>
        <p:spPr>
          <a:xfrm>
            <a:off x="1847529" y="1484784"/>
            <a:ext cx="8715005" cy="4914348"/>
          </a:xfrm>
        </p:spPr>
      </p:pic>
      <p:sp>
        <p:nvSpPr>
          <p:cNvPr id="5" name="TextBox 4"/>
          <p:cNvSpPr txBox="1"/>
          <p:nvPr/>
        </p:nvSpPr>
        <p:spPr>
          <a:xfrm>
            <a:off x="9099288" y="6536378"/>
            <a:ext cx="1533217" cy="276999"/>
          </a:xfrm>
          <a:prstGeom prst="rect">
            <a:avLst/>
          </a:prstGeom>
          <a:noFill/>
        </p:spPr>
        <p:txBody>
          <a:bodyPr wrap="none" rtlCol="0">
            <a:spAutoFit/>
          </a:bodyPr>
          <a:lstStyle/>
          <a:p>
            <a:r>
              <a:rPr lang="en-US" sz="1200" dirty="0" err="1"/>
              <a:t>Geospiza.com</a:t>
            </a:r>
            <a:r>
              <a:rPr lang="en-US" sz="1200" dirty="0"/>
              <a:t>, edited</a:t>
            </a:r>
          </a:p>
        </p:txBody>
      </p:sp>
    </p:spTree>
    <p:extLst>
      <p:ext uri="{BB962C8B-B14F-4D97-AF65-F5344CB8AC3E}">
        <p14:creationId xmlns:p14="http://schemas.microsoft.com/office/powerpoint/2010/main" val="3557672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RNA-</a:t>
            </a:r>
            <a:r>
              <a:rPr lang="en-US" dirty="0" err="1"/>
              <a:t>seq</a:t>
            </a:r>
            <a:r>
              <a:rPr lang="en-US" dirty="0"/>
              <a:t> (Illumina)</a:t>
            </a:r>
          </a:p>
        </p:txBody>
      </p:sp>
      <p:sp>
        <p:nvSpPr>
          <p:cNvPr id="5" name="TextBox 4"/>
          <p:cNvSpPr txBox="1"/>
          <p:nvPr/>
        </p:nvSpPr>
        <p:spPr>
          <a:xfrm>
            <a:off x="9099288" y="6536378"/>
            <a:ext cx="1533217" cy="276999"/>
          </a:xfrm>
          <a:prstGeom prst="rect">
            <a:avLst/>
          </a:prstGeom>
          <a:noFill/>
        </p:spPr>
        <p:txBody>
          <a:bodyPr wrap="none" rtlCol="0">
            <a:spAutoFit/>
          </a:bodyPr>
          <a:lstStyle/>
          <a:p>
            <a:r>
              <a:rPr lang="en-US" sz="1200" dirty="0" err="1"/>
              <a:t>Geospiza.com</a:t>
            </a:r>
            <a:r>
              <a:rPr lang="en-US" sz="1200" dirty="0"/>
              <a:t>, edited</a:t>
            </a:r>
          </a:p>
        </p:txBody>
      </p:sp>
      <p:pic>
        <p:nvPicPr>
          <p:cNvPr id="6" name="Content Placeholder 5"/>
          <p:cNvPicPr>
            <a:picLocks noGrp="1" noChangeAspect="1"/>
          </p:cNvPicPr>
          <p:nvPr>
            <p:ph idx="1"/>
          </p:nvPr>
        </p:nvPicPr>
        <p:blipFill rotWithShape="1">
          <a:blip r:embed="rId2"/>
          <a:srcRect l="-260" t="-33720" r="14775" b="-26675"/>
          <a:stretch/>
        </p:blipFill>
        <p:spPr>
          <a:xfrm>
            <a:off x="1703512" y="1052736"/>
            <a:ext cx="8863634" cy="4755510"/>
          </a:xfrm>
        </p:spPr>
      </p:pic>
    </p:spTree>
    <p:extLst>
      <p:ext uri="{BB962C8B-B14F-4D97-AF65-F5344CB8AC3E}">
        <p14:creationId xmlns:p14="http://schemas.microsoft.com/office/powerpoint/2010/main" val="2905738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52400"/>
            <a:ext cx="6400800" cy="523220"/>
          </a:xfrm>
          <a:prstGeom prst="rect">
            <a:avLst/>
          </a:prstGeom>
          <a:solidFill>
            <a:srgbClr val="FFFFFF"/>
          </a:solidFill>
        </p:spPr>
        <p:txBody>
          <a:bodyPr wrap="square" rtlCol="0">
            <a:spAutoFit/>
          </a:bodyPr>
          <a:lstStyle/>
          <a:p>
            <a:pPr algn="ctr"/>
            <a:r>
              <a:rPr lang="en-US" sz="2800" dirty="0"/>
              <a:t>RNA-</a:t>
            </a:r>
            <a:r>
              <a:rPr lang="en-US" sz="2800" dirty="0" err="1"/>
              <a:t>seq</a:t>
            </a:r>
            <a:endParaRPr lang="en-US" sz="2800" dirty="0"/>
          </a:p>
        </p:txBody>
      </p:sp>
      <p:sp>
        <p:nvSpPr>
          <p:cNvPr id="10" name="TextBox 9"/>
          <p:cNvSpPr txBox="1"/>
          <p:nvPr/>
        </p:nvSpPr>
        <p:spPr>
          <a:xfrm>
            <a:off x="3124200" y="1600202"/>
            <a:ext cx="6477000" cy="4154983"/>
          </a:xfrm>
          <a:prstGeom prst="rect">
            <a:avLst/>
          </a:prstGeom>
          <a:noFill/>
        </p:spPr>
        <p:txBody>
          <a:bodyPr wrap="square" rtlCol="0">
            <a:spAutoFit/>
          </a:bodyPr>
          <a:lstStyle/>
          <a:p>
            <a:r>
              <a:rPr lang="en-US" sz="2400" dirty="0"/>
              <a:t>RNA-</a:t>
            </a:r>
            <a:r>
              <a:rPr lang="en-US" sz="2400" dirty="0" err="1"/>
              <a:t>seq</a:t>
            </a:r>
            <a:r>
              <a:rPr lang="en-US" sz="2400" dirty="0"/>
              <a:t> is used to accomplish the same goal as microarrays: quantifying RNA transcript levels. However, it is considered revolutionary because </a:t>
            </a:r>
          </a:p>
          <a:p>
            <a:endParaRPr lang="en-US" sz="2400" dirty="0"/>
          </a:p>
          <a:p>
            <a:pPr marL="342900" indent="-342900">
              <a:buFont typeface="Arial"/>
              <a:buChar char="•"/>
            </a:pPr>
            <a:r>
              <a:rPr lang="en-US" sz="2400" dirty="0"/>
              <a:t>it allows the measurement of essentially all RNA transcripts (rather than only those pre-selected on a microarray surface), </a:t>
            </a:r>
          </a:p>
          <a:p>
            <a:pPr marL="342900" indent="-342900">
              <a:buFont typeface="Arial"/>
              <a:buChar char="•"/>
            </a:pPr>
            <a:r>
              <a:rPr lang="en-US" sz="2400" dirty="0"/>
              <a:t>it has a broader dynamic range, </a:t>
            </a:r>
          </a:p>
          <a:p>
            <a:pPr marL="342900" indent="-342900">
              <a:buFont typeface="Arial"/>
              <a:buChar char="•"/>
            </a:pPr>
            <a:r>
              <a:rPr lang="en-US" sz="2400" dirty="0"/>
              <a:t>it allows identification of novel transcripts and transcript isoforms, and </a:t>
            </a:r>
          </a:p>
          <a:p>
            <a:pPr marL="342900" indent="-342900">
              <a:buFont typeface="Arial"/>
              <a:buChar char="•"/>
            </a:pPr>
            <a:r>
              <a:rPr lang="en-US" sz="2400" dirty="0"/>
              <a:t>it is able to quantify alternative splicing events. </a:t>
            </a:r>
          </a:p>
        </p:txBody>
      </p:sp>
    </p:spTree>
    <p:extLst>
      <p:ext uri="{BB962C8B-B14F-4D97-AF65-F5344CB8AC3E}">
        <p14:creationId xmlns:p14="http://schemas.microsoft.com/office/powerpoint/2010/main" val="2091503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Workflow for RNA-seq data analysis </a:t>
            </a:r>
          </a:p>
        </p:txBody>
      </p:sp>
      <p:pic>
        <p:nvPicPr>
          <p:cNvPr id="3" name="Picture 2" descr="Screen Shot 2017-03-02 at 7.54.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608" y="643466"/>
            <a:ext cx="3898116" cy="5568739"/>
          </a:xfrm>
          <a:prstGeom prst="rect">
            <a:avLst/>
          </a:prstGeom>
        </p:spPr>
      </p:pic>
    </p:spTree>
    <p:extLst>
      <p:ext uri="{BB962C8B-B14F-4D97-AF65-F5344CB8AC3E}">
        <p14:creationId xmlns:p14="http://schemas.microsoft.com/office/powerpoint/2010/main" val="381643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Workflow for assessing RNA changes (“gene expression”) </a:t>
            </a:r>
          </a:p>
        </p:txBody>
      </p:sp>
      <p:pic>
        <p:nvPicPr>
          <p:cNvPr id="3" name="Picture 2" descr="Screen Shot 2017-03-02 at 7.54.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970" y="0"/>
            <a:ext cx="4851921" cy="6931318"/>
          </a:xfrm>
          <a:prstGeom prst="rect">
            <a:avLst/>
          </a:prstGeom>
        </p:spPr>
      </p:pic>
    </p:spTree>
    <p:extLst>
      <p:ext uri="{BB962C8B-B14F-4D97-AF65-F5344CB8AC3E}">
        <p14:creationId xmlns:p14="http://schemas.microsoft.com/office/powerpoint/2010/main" val="699155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304800"/>
            <a:ext cx="6781800" cy="523220"/>
          </a:xfrm>
          <a:prstGeom prst="rect">
            <a:avLst/>
          </a:prstGeom>
          <a:solidFill>
            <a:srgbClr val="FFFFFF"/>
          </a:solidFill>
        </p:spPr>
        <p:txBody>
          <a:bodyPr wrap="square" rtlCol="0">
            <a:spAutoFit/>
          </a:bodyPr>
          <a:lstStyle/>
          <a:p>
            <a:pPr algn="ctr"/>
            <a:r>
              <a:rPr lang="en-US" sz="2800" dirty="0"/>
              <a:t>Workflow for </a:t>
            </a:r>
            <a:r>
              <a:rPr lang="en-US" sz="2800" b="1" dirty="0"/>
              <a:t>RNA-seq</a:t>
            </a:r>
            <a:r>
              <a:rPr lang="en-US" sz="2800" dirty="0"/>
              <a:t> data analysis:</a:t>
            </a:r>
            <a:r>
              <a:rPr lang="en-US" sz="2800" b="1" dirty="0"/>
              <a:t> stage 1 </a:t>
            </a:r>
          </a:p>
        </p:txBody>
      </p:sp>
      <p:pic>
        <p:nvPicPr>
          <p:cNvPr id="4" name="Picture 3" descr="Screen Shot 2017-03-02 at 7.54.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914401"/>
            <a:ext cx="2895600" cy="3158837"/>
          </a:xfrm>
          <a:prstGeom prst="rect">
            <a:avLst/>
          </a:prstGeom>
        </p:spPr>
      </p:pic>
      <p:sp>
        <p:nvSpPr>
          <p:cNvPr id="6" name="TextBox 5"/>
          <p:cNvSpPr txBox="1"/>
          <p:nvPr/>
        </p:nvSpPr>
        <p:spPr>
          <a:xfrm>
            <a:off x="2895600" y="4114800"/>
            <a:ext cx="6705600" cy="763286"/>
          </a:xfrm>
          <a:prstGeom prst="rect">
            <a:avLst/>
          </a:prstGeom>
          <a:noFill/>
        </p:spPr>
        <p:txBody>
          <a:bodyPr wrap="square" rtlCol="0">
            <a:spAutoFit/>
          </a:bodyPr>
          <a:lstStyle/>
          <a:p>
            <a:pPr>
              <a:lnSpc>
                <a:spcPct val="90000"/>
              </a:lnSpc>
            </a:pPr>
            <a:r>
              <a:rPr lang="en-US" sz="2400" dirty="0"/>
              <a:t>Be sure to select an adequate sample size. Here is a sample power calculation in R: </a:t>
            </a:r>
          </a:p>
        </p:txBody>
      </p:sp>
      <p:pic>
        <p:nvPicPr>
          <p:cNvPr id="7" name="Picture 6" descr="Screen Shot 2017-03-03 at 1.14.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5029200"/>
            <a:ext cx="6413500" cy="1701800"/>
          </a:xfrm>
          <a:prstGeom prst="rect">
            <a:avLst/>
          </a:prstGeom>
        </p:spPr>
      </p:pic>
    </p:spTree>
    <p:extLst>
      <p:ext uri="{BB962C8B-B14F-4D97-AF65-F5344CB8AC3E}">
        <p14:creationId xmlns:p14="http://schemas.microsoft.com/office/powerpoint/2010/main" val="2249391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2 at 7.5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409700"/>
            <a:ext cx="6896819" cy="4686300"/>
          </a:xfrm>
          <a:prstGeom prst="rect">
            <a:avLst/>
          </a:prstGeom>
        </p:spPr>
      </p:pic>
      <p:sp>
        <p:nvSpPr>
          <p:cNvPr id="6" name="TextBox 5"/>
          <p:cNvSpPr txBox="1"/>
          <p:nvPr/>
        </p:nvSpPr>
        <p:spPr>
          <a:xfrm>
            <a:off x="2667000" y="304800"/>
            <a:ext cx="7552038" cy="954107"/>
          </a:xfrm>
          <a:prstGeom prst="rect">
            <a:avLst/>
          </a:prstGeom>
          <a:solidFill>
            <a:srgbClr val="FFFFFF"/>
          </a:solidFill>
        </p:spPr>
        <p:txBody>
          <a:bodyPr wrap="square" rtlCol="0">
            <a:spAutoFit/>
          </a:bodyPr>
          <a:lstStyle/>
          <a:p>
            <a:pPr algn="ctr"/>
            <a:r>
              <a:rPr lang="en-US" sz="2800" dirty="0"/>
              <a:t>Workflow for RNA-seq data analysis: </a:t>
            </a:r>
            <a:r>
              <a:rPr lang="en-US" sz="2800" b="1" dirty="0"/>
              <a:t>stage 2 </a:t>
            </a:r>
          </a:p>
          <a:p>
            <a:pPr algn="ctr"/>
            <a:endParaRPr lang="en-US" sz="2800" dirty="0"/>
          </a:p>
        </p:txBody>
      </p:sp>
    </p:spTree>
    <p:extLst>
      <p:ext uri="{BB962C8B-B14F-4D97-AF65-F5344CB8AC3E}">
        <p14:creationId xmlns:p14="http://schemas.microsoft.com/office/powerpoint/2010/main" val="2211020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3-02 at 7.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514600"/>
            <a:ext cx="7335826" cy="2273300"/>
          </a:xfrm>
          <a:prstGeom prst="rect">
            <a:avLst/>
          </a:prstGeom>
        </p:spPr>
      </p:pic>
      <p:sp>
        <p:nvSpPr>
          <p:cNvPr id="6" name="TextBox 5"/>
          <p:cNvSpPr txBox="1"/>
          <p:nvPr/>
        </p:nvSpPr>
        <p:spPr>
          <a:xfrm>
            <a:off x="2667000" y="304800"/>
            <a:ext cx="7335826" cy="954107"/>
          </a:xfrm>
          <a:prstGeom prst="rect">
            <a:avLst/>
          </a:prstGeom>
          <a:solidFill>
            <a:srgbClr val="FFFFFF"/>
          </a:solidFill>
        </p:spPr>
        <p:txBody>
          <a:bodyPr wrap="square" rtlCol="0">
            <a:spAutoFit/>
          </a:bodyPr>
          <a:lstStyle/>
          <a:p>
            <a:pPr algn="ctr"/>
            <a:r>
              <a:rPr lang="en-US" sz="2800" dirty="0"/>
              <a:t>Workflow for RNA-seq data analysis:</a:t>
            </a:r>
            <a:r>
              <a:rPr lang="en-US" sz="2800" b="1" dirty="0"/>
              <a:t> stage 3 </a:t>
            </a:r>
          </a:p>
          <a:p>
            <a:pPr algn="ctr"/>
            <a:endParaRPr lang="en-US" sz="2800" dirty="0"/>
          </a:p>
        </p:txBody>
      </p:sp>
    </p:spTree>
    <p:extLst>
      <p:ext uri="{BB962C8B-B14F-4D97-AF65-F5344CB8AC3E}">
        <p14:creationId xmlns:p14="http://schemas.microsoft.com/office/powerpoint/2010/main" val="3390238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354228"/>
            <a:ext cx="6812691" cy="954107"/>
          </a:xfrm>
          <a:prstGeom prst="rect">
            <a:avLst/>
          </a:prstGeom>
          <a:solidFill>
            <a:srgbClr val="FFFFFF"/>
          </a:solidFill>
        </p:spPr>
        <p:txBody>
          <a:bodyPr wrap="square" rtlCol="0">
            <a:spAutoFit/>
          </a:bodyPr>
          <a:lstStyle/>
          <a:p>
            <a:r>
              <a:rPr lang="en-US" sz="2800" dirty="0"/>
              <a:t>Method for targeted RNA-seq:</a:t>
            </a:r>
            <a:r>
              <a:rPr lang="en-US" sz="2800" b="1" dirty="0"/>
              <a:t> stage 1 </a:t>
            </a:r>
          </a:p>
          <a:p>
            <a:endParaRPr lang="en-US" sz="2800" dirty="0"/>
          </a:p>
        </p:txBody>
      </p:sp>
      <p:pic>
        <p:nvPicPr>
          <p:cNvPr id="2" name="Picture 1" descr="Screen Shot 2017-03-03 at 12.49.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228600"/>
            <a:ext cx="3924300" cy="6400800"/>
          </a:xfrm>
          <a:prstGeom prst="rect">
            <a:avLst/>
          </a:prstGeom>
        </p:spPr>
      </p:pic>
    </p:spTree>
    <p:extLst>
      <p:ext uri="{BB962C8B-B14F-4D97-AF65-F5344CB8AC3E}">
        <p14:creationId xmlns:p14="http://schemas.microsoft.com/office/powerpoint/2010/main" val="4194084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FD52AB-3C4A-564E-BCB5-2DF3212980EE}"/>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981200" y="254000"/>
            <a:ext cx="8458200" cy="523220"/>
          </a:xfrm>
          <a:prstGeom prst="rect">
            <a:avLst/>
          </a:prstGeom>
          <a:noFill/>
        </p:spPr>
        <p:txBody>
          <a:bodyPr wrap="square" rtlCol="0">
            <a:spAutoFit/>
          </a:bodyPr>
          <a:lstStyle/>
          <a:p>
            <a:pPr algn="ctr"/>
            <a:r>
              <a:rPr lang="en-US" sz="2800" dirty="0">
                <a:solidFill>
                  <a:schemeClr val="bg1"/>
                </a:solidFill>
              </a:rPr>
              <a:t>RNA-</a:t>
            </a:r>
            <a:r>
              <a:rPr lang="en-US" sz="2800" dirty="0" err="1">
                <a:solidFill>
                  <a:schemeClr val="bg1"/>
                </a:solidFill>
              </a:rPr>
              <a:t>seq</a:t>
            </a:r>
            <a:r>
              <a:rPr lang="en-US" sz="2800" dirty="0">
                <a:solidFill>
                  <a:schemeClr val="bg1"/>
                </a:solidFill>
              </a:rPr>
              <a:t> data analysis: example using </a:t>
            </a:r>
            <a:r>
              <a:rPr lang="en-US" sz="2800" dirty="0" err="1">
                <a:solidFill>
                  <a:schemeClr val="bg1"/>
                </a:solidFill>
              </a:rPr>
              <a:t>TopHat</a:t>
            </a:r>
            <a:r>
              <a:rPr lang="en-US" sz="2800" dirty="0">
                <a:solidFill>
                  <a:schemeClr val="bg1"/>
                </a:solidFill>
              </a:rPr>
              <a:t>, </a:t>
            </a:r>
            <a:r>
              <a:rPr lang="en-US" sz="2800" dirty="0" err="1">
                <a:solidFill>
                  <a:schemeClr val="bg1"/>
                </a:solidFill>
              </a:rPr>
              <a:t>CuffLinks</a:t>
            </a:r>
            <a:endParaRPr lang="en-US" sz="2800" dirty="0">
              <a:solidFill>
                <a:schemeClr val="bg1"/>
              </a:solidFill>
            </a:endParaRPr>
          </a:p>
        </p:txBody>
      </p:sp>
      <p:sp>
        <p:nvSpPr>
          <p:cNvPr id="10" name="TextBox 9"/>
          <p:cNvSpPr txBox="1"/>
          <p:nvPr/>
        </p:nvSpPr>
        <p:spPr>
          <a:xfrm>
            <a:off x="3124200" y="1600201"/>
            <a:ext cx="6477000" cy="1569660"/>
          </a:xfrm>
          <a:prstGeom prst="rect">
            <a:avLst/>
          </a:prstGeom>
          <a:noFill/>
        </p:spPr>
        <p:txBody>
          <a:bodyPr wrap="square" rtlCol="0">
            <a:spAutoFit/>
          </a:bodyPr>
          <a:lstStyle/>
          <a:p>
            <a:r>
              <a:rPr lang="en-US" sz="2400" dirty="0"/>
              <a:t>We next perform RNA-</a:t>
            </a:r>
            <a:r>
              <a:rPr lang="en-US" sz="2400" dirty="0" err="1"/>
              <a:t>seq</a:t>
            </a:r>
            <a:r>
              <a:rPr lang="en-US" sz="2400" dirty="0"/>
              <a:t> data analysis following a tutorial published by </a:t>
            </a:r>
            <a:r>
              <a:rPr lang="en-US" sz="2400" dirty="0" err="1"/>
              <a:t>Trapnell</a:t>
            </a:r>
            <a:r>
              <a:rPr lang="en-US" sz="2400" dirty="0"/>
              <a:t> </a:t>
            </a:r>
            <a:r>
              <a:rPr lang="en-US" sz="2400" i="1" dirty="0"/>
              <a:t>et al</a:t>
            </a:r>
            <a:r>
              <a:rPr lang="en-US" sz="2400" dirty="0"/>
              <a:t>. (2013). This provides a detailed protocol. Begin by creating directories you’ll need.</a:t>
            </a:r>
          </a:p>
        </p:txBody>
      </p:sp>
      <p:pic>
        <p:nvPicPr>
          <p:cNvPr id="3" name="Picture 2" descr="Screen Shot 2017-03-03 at 1.08.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3238500"/>
            <a:ext cx="3333750" cy="800100"/>
          </a:xfrm>
          <a:prstGeom prst="rect">
            <a:avLst/>
          </a:prstGeom>
        </p:spPr>
      </p:pic>
      <p:pic>
        <p:nvPicPr>
          <p:cNvPr id="4" name="Picture 3" descr="Screen Shot 2017-03-03 at 1.0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4724400"/>
            <a:ext cx="8407400" cy="1155700"/>
          </a:xfrm>
          <a:prstGeom prst="rect">
            <a:avLst/>
          </a:prstGeom>
        </p:spPr>
      </p:pic>
      <p:sp>
        <p:nvSpPr>
          <p:cNvPr id="7" name="TextBox 6"/>
          <p:cNvSpPr txBox="1"/>
          <p:nvPr/>
        </p:nvSpPr>
        <p:spPr>
          <a:xfrm>
            <a:off x="3124200" y="4145341"/>
            <a:ext cx="6477000" cy="461665"/>
          </a:xfrm>
          <a:prstGeom prst="rect">
            <a:avLst/>
          </a:prstGeom>
          <a:noFill/>
        </p:spPr>
        <p:txBody>
          <a:bodyPr wrap="square" rtlCol="0">
            <a:spAutoFit/>
          </a:bodyPr>
          <a:lstStyle/>
          <a:p>
            <a:r>
              <a:rPr lang="en-US" sz="2400" dirty="0"/>
              <a:t>Download and unpack a </a:t>
            </a:r>
            <a:r>
              <a:rPr lang="en-US" sz="2400" i="1" dirty="0"/>
              <a:t>Drosophila</a:t>
            </a:r>
            <a:r>
              <a:rPr lang="en-US" sz="2400" dirty="0"/>
              <a:t> data set.</a:t>
            </a:r>
          </a:p>
        </p:txBody>
      </p:sp>
    </p:spTree>
    <p:extLst>
      <p:ext uri="{BB962C8B-B14F-4D97-AF65-F5344CB8AC3E}">
        <p14:creationId xmlns:p14="http://schemas.microsoft.com/office/powerpoint/2010/main" val="2488097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2971800" y="1295401"/>
            <a:ext cx="6934200" cy="830997"/>
          </a:xfrm>
          <a:prstGeom prst="rect">
            <a:avLst/>
          </a:prstGeom>
          <a:noFill/>
        </p:spPr>
        <p:txBody>
          <a:bodyPr wrap="square" rtlCol="0">
            <a:spAutoFit/>
          </a:bodyPr>
          <a:lstStyle/>
          <a:p>
            <a:r>
              <a:rPr lang="en-US" sz="2400" dirty="0"/>
              <a:t>Use </a:t>
            </a:r>
            <a:r>
              <a:rPr lang="en-US" sz="2400" dirty="0" err="1"/>
              <a:t>Tophat</a:t>
            </a:r>
            <a:r>
              <a:rPr lang="en-US" sz="2400" dirty="0"/>
              <a:t>, a </a:t>
            </a:r>
            <a:r>
              <a:rPr lang="en-US" sz="2400" b="1" dirty="0"/>
              <a:t>fast splice junction mapper </a:t>
            </a:r>
            <a:r>
              <a:rPr lang="en-US" sz="2400" dirty="0"/>
              <a:t>for RNA-</a:t>
            </a:r>
            <a:r>
              <a:rPr lang="en-US" sz="2400" dirty="0" err="1"/>
              <a:t>seq</a:t>
            </a:r>
            <a:r>
              <a:rPr lang="en-US" sz="2400" dirty="0"/>
              <a:t> data. </a:t>
            </a:r>
          </a:p>
        </p:txBody>
      </p:sp>
      <p:pic>
        <p:nvPicPr>
          <p:cNvPr id="3" name="Picture 2" descr="Screen Shot 2017-03-03 at 1.0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057400"/>
            <a:ext cx="8432800" cy="1562100"/>
          </a:xfrm>
          <a:prstGeom prst="rect">
            <a:avLst/>
          </a:prstGeom>
        </p:spPr>
      </p:pic>
      <p:sp>
        <p:nvSpPr>
          <p:cNvPr id="7" name="TextBox 6"/>
          <p:cNvSpPr txBox="1"/>
          <p:nvPr/>
        </p:nvSpPr>
        <p:spPr>
          <a:xfrm>
            <a:off x="2895600" y="3733800"/>
            <a:ext cx="7086600" cy="2757678"/>
          </a:xfrm>
          <a:prstGeom prst="rect">
            <a:avLst/>
          </a:prstGeom>
          <a:noFill/>
        </p:spPr>
        <p:txBody>
          <a:bodyPr wrap="square" rtlCol="0">
            <a:spAutoFit/>
          </a:bodyPr>
          <a:lstStyle/>
          <a:p>
            <a:pPr>
              <a:lnSpc>
                <a:spcPct val="90000"/>
              </a:lnSpc>
            </a:pPr>
            <a:r>
              <a:rPr lang="en-US" sz="2400" dirty="0"/>
              <a:t>Specify </a:t>
            </a:r>
          </a:p>
          <a:p>
            <a:pPr marL="342900" indent="-342900">
              <a:lnSpc>
                <a:spcPct val="90000"/>
              </a:lnSpc>
              <a:buFont typeface="Arial"/>
              <a:buChar char="•"/>
            </a:pPr>
            <a:r>
              <a:rPr lang="en-US" sz="2400" dirty="0"/>
              <a:t>the number of processors </a:t>
            </a:r>
            <a:r>
              <a:rPr lang="en-US" sz="2400" b="1" dirty="0"/>
              <a:t>(</a:t>
            </a:r>
            <a:r>
              <a:rPr lang="en-US" sz="2400" b="1" dirty="0">
                <a:latin typeface="Courier"/>
                <a:cs typeface="Courier"/>
              </a:rPr>
              <a:t>-p</a:t>
            </a:r>
            <a:r>
              <a:rPr lang="en-US" sz="2400" dirty="0">
                <a:latin typeface="Courier"/>
                <a:cs typeface="Courier"/>
              </a:rPr>
              <a:t> 8</a:t>
            </a:r>
            <a:r>
              <a:rPr lang="en-US" sz="2400" dirty="0"/>
              <a:t>)</a:t>
            </a:r>
          </a:p>
          <a:p>
            <a:pPr marL="342900" indent="-342900">
              <a:lnSpc>
                <a:spcPct val="90000"/>
              </a:lnSpc>
              <a:buFont typeface="Arial"/>
              <a:buChar char="•"/>
            </a:pPr>
            <a:r>
              <a:rPr lang="en-US" sz="2400" dirty="0"/>
              <a:t>the reference genome (</a:t>
            </a:r>
            <a:r>
              <a:rPr lang="en-US" sz="2400" b="1" dirty="0">
                <a:latin typeface="Courier"/>
                <a:cs typeface="Courier"/>
              </a:rPr>
              <a:t>-G</a:t>
            </a:r>
            <a:r>
              <a:rPr lang="en-US" sz="2400" dirty="0">
                <a:latin typeface="Courier"/>
                <a:cs typeface="Courier"/>
              </a:rPr>
              <a:t> </a:t>
            </a:r>
            <a:r>
              <a:rPr lang="en-US" sz="2400" dirty="0" err="1">
                <a:latin typeface="Courier"/>
                <a:cs typeface="Courier"/>
              </a:rPr>
              <a:t>genes.gtf</a:t>
            </a:r>
            <a:r>
              <a:rPr lang="en-US" sz="2400" dirty="0"/>
              <a:t>) </a:t>
            </a:r>
          </a:p>
          <a:p>
            <a:pPr marL="342900" indent="-342900">
              <a:lnSpc>
                <a:spcPct val="90000"/>
              </a:lnSpc>
              <a:buFont typeface="Arial"/>
              <a:buChar char="•"/>
            </a:pPr>
            <a:r>
              <a:rPr lang="en-US" sz="2400" dirty="0"/>
              <a:t>the output file names (e.g. </a:t>
            </a:r>
            <a:r>
              <a:rPr lang="en-US" sz="2400" b="1" dirty="0">
                <a:latin typeface="Courier"/>
                <a:cs typeface="Courier"/>
              </a:rPr>
              <a:t>-o</a:t>
            </a:r>
            <a:r>
              <a:rPr lang="en-US" sz="2400" dirty="0">
                <a:latin typeface="Courier"/>
                <a:cs typeface="Courier"/>
              </a:rPr>
              <a:t> C1_R1_thout</a:t>
            </a:r>
            <a:r>
              <a:rPr lang="en-US" sz="2400" dirty="0"/>
              <a:t>) where </a:t>
            </a:r>
            <a:r>
              <a:rPr lang="en-US" sz="2400" dirty="0" err="1">
                <a:latin typeface="Courier"/>
                <a:cs typeface="Courier"/>
              </a:rPr>
              <a:t>thout</a:t>
            </a:r>
            <a:r>
              <a:rPr lang="en-US" sz="2400" dirty="0"/>
              <a:t> is </a:t>
            </a:r>
            <a:r>
              <a:rPr lang="en-US" sz="2400" dirty="0" err="1"/>
              <a:t>TopHat</a:t>
            </a:r>
            <a:r>
              <a:rPr lang="en-US" sz="2400" dirty="0"/>
              <a:t> output; and </a:t>
            </a:r>
          </a:p>
          <a:p>
            <a:pPr marL="342900" indent="-342900">
              <a:lnSpc>
                <a:spcPct val="90000"/>
              </a:lnSpc>
              <a:buFont typeface="Arial"/>
              <a:buChar char="•"/>
            </a:pPr>
            <a:r>
              <a:rPr lang="en-US" sz="2400" dirty="0"/>
              <a:t>the input </a:t>
            </a:r>
            <a:r>
              <a:rPr lang="en-US" sz="2400" dirty="0" err="1"/>
              <a:t>fastq</a:t>
            </a:r>
            <a:r>
              <a:rPr lang="en-US" sz="2400" dirty="0"/>
              <a:t> files (here C1 and C2 are condition 1 and condition 2; R1-R2 are replicates 1-3; </a:t>
            </a:r>
            <a:r>
              <a:rPr lang="en-US" sz="2400" dirty="0">
                <a:latin typeface="Courier"/>
                <a:cs typeface="Courier"/>
              </a:rPr>
              <a:t>*_1.fq </a:t>
            </a:r>
            <a:r>
              <a:rPr lang="en-US" sz="2400" dirty="0"/>
              <a:t>and </a:t>
            </a:r>
            <a:r>
              <a:rPr lang="en-US" sz="2400" dirty="0">
                <a:latin typeface="Courier"/>
                <a:cs typeface="Courier"/>
              </a:rPr>
              <a:t>_2.fq </a:t>
            </a:r>
            <a:r>
              <a:rPr lang="en-US" sz="2400" dirty="0"/>
              <a:t>refer to forward and reverse reads).  </a:t>
            </a:r>
          </a:p>
        </p:txBody>
      </p:sp>
    </p:spTree>
    <p:extLst>
      <p:ext uri="{BB962C8B-B14F-4D97-AF65-F5344CB8AC3E}">
        <p14:creationId xmlns:p14="http://schemas.microsoft.com/office/powerpoint/2010/main" val="42124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3124200" y="1600202"/>
            <a:ext cx="6477000" cy="830997"/>
          </a:xfrm>
          <a:prstGeom prst="rect">
            <a:avLst/>
          </a:prstGeom>
          <a:noFill/>
        </p:spPr>
        <p:txBody>
          <a:bodyPr wrap="square" rtlCol="0">
            <a:spAutoFit/>
          </a:bodyPr>
          <a:lstStyle/>
          <a:p>
            <a:r>
              <a:rPr lang="en-US" sz="2400" dirty="0"/>
              <a:t>A series of </a:t>
            </a:r>
            <a:r>
              <a:rPr lang="en-US" sz="2400" b="1" dirty="0"/>
              <a:t>BAM</a:t>
            </a:r>
            <a:r>
              <a:rPr lang="en-US" sz="2400" dirty="0"/>
              <a:t> files is produced, representing aligned reads. Assess the quality:</a:t>
            </a:r>
          </a:p>
        </p:txBody>
      </p:sp>
      <p:pic>
        <p:nvPicPr>
          <p:cNvPr id="4" name="Picture 3" descr="Screen Shot 2017-03-03 at 1.09.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514600"/>
            <a:ext cx="4419600" cy="444500"/>
          </a:xfrm>
          <a:prstGeom prst="rect">
            <a:avLst/>
          </a:prstGeom>
        </p:spPr>
      </p:pic>
      <p:pic>
        <p:nvPicPr>
          <p:cNvPr id="6" name="Picture 5" descr="Screen Shot 2017-03-03 at 1.09.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00" y="3733800"/>
            <a:ext cx="6997700" cy="1549400"/>
          </a:xfrm>
          <a:prstGeom prst="rect">
            <a:avLst/>
          </a:prstGeom>
        </p:spPr>
      </p:pic>
      <p:sp>
        <p:nvSpPr>
          <p:cNvPr id="8" name="TextBox 7"/>
          <p:cNvSpPr txBox="1"/>
          <p:nvPr/>
        </p:nvSpPr>
        <p:spPr>
          <a:xfrm>
            <a:off x="3048000" y="3200401"/>
            <a:ext cx="6477000" cy="461665"/>
          </a:xfrm>
          <a:prstGeom prst="rect">
            <a:avLst/>
          </a:prstGeom>
          <a:noFill/>
        </p:spPr>
        <p:txBody>
          <a:bodyPr wrap="square" rtlCol="0">
            <a:spAutoFit/>
          </a:bodyPr>
          <a:lstStyle/>
          <a:p>
            <a:r>
              <a:rPr lang="en-US" sz="2400" dirty="0"/>
              <a:t>Use </a:t>
            </a:r>
            <a:r>
              <a:rPr lang="en-US" sz="2400" b="1" dirty="0" err="1"/>
              <a:t>CuffLinks</a:t>
            </a:r>
            <a:r>
              <a:rPr lang="en-US" sz="2400" b="1" dirty="0"/>
              <a:t> to assemble transcripts</a:t>
            </a:r>
            <a:r>
              <a:rPr lang="en-US" sz="2400" dirty="0"/>
              <a:t>:</a:t>
            </a:r>
          </a:p>
        </p:txBody>
      </p:sp>
    </p:spTree>
    <p:extLst>
      <p:ext uri="{BB962C8B-B14F-4D97-AF65-F5344CB8AC3E}">
        <p14:creationId xmlns:p14="http://schemas.microsoft.com/office/powerpoint/2010/main" val="3850624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3124200" y="1600202"/>
            <a:ext cx="6477000" cy="461665"/>
          </a:xfrm>
          <a:prstGeom prst="rect">
            <a:avLst/>
          </a:prstGeom>
          <a:noFill/>
        </p:spPr>
        <p:txBody>
          <a:bodyPr wrap="square" rtlCol="0">
            <a:spAutoFit/>
          </a:bodyPr>
          <a:lstStyle/>
          <a:p>
            <a:r>
              <a:rPr lang="en-US" sz="2400" dirty="0"/>
              <a:t>Create a text file, </a:t>
            </a:r>
            <a:r>
              <a:rPr lang="en-US" sz="2400" dirty="0" err="1"/>
              <a:t>assemblies.txt</a:t>
            </a:r>
            <a:r>
              <a:rPr lang="en-US" sz="2400" dirty="0"/>
              <a:t>.</a:t>
            </a:r>
          </a:p>
        </p:txBody>
      </p:sp>
      <p:sp>
        <p:nvSpPr>
          <p:cNvPr id="8" name="TextBox 7"/>
          <p:cNvSpPr txBox="1"/>
          <p:nvPr/>
        </p:nvSpPr>
        <p:spPr>
          <a:xfrm>
            <a:off x="2743200" y="4343401"/>
            <a:ext cx="6781800" cy="830997"/>
          </a:xfrm>
          <a:prstGeom prst="rect">
            <a:avLst/>
          </a:prstGeom>
          <a:noFill/>
        </p:spPr>
        <p:txBody>
          <a:bodyPr wrap="square" rtlCol="0">
            <a:spAutoFit/>
          </a:bodyPr>
          <a:lstStyle/>
          <a:p>
            <a:r>
              <a:rPr lang="en-US" sz="2400" dirty="0"/>
              <a:t>Run </a:t>
            </a:r>
            <a:r>
              <a:rPr lang="en-US" sz="2400" b="1" dirty="0" err="1"/>
              <a:t>Cuffmerge</a:t>
            </a:r>
            <a:r>
              <a:rPr lang="en-US" sz="2400" dirty="0"/>
              <a:t> on all the assemblies. This generates a single merged </a:t>
            </a:r>
            <a:r>
              <a:rPr lang="en-US" sz="2400" dirty="0" err="1"/>
              <a:t>transcriptome</a:t>
            </a:r>
            <a:r>
              <a:rPr lang="en-US" sz="2400" dirty="0"/>
              <a:t> annotation. </a:t>
            </a:r>
          </a:p>
        </p:txBody>
      </p:sp>
      <p:pic>
        <p:nvPicPr>
          <p:cNvPr id="3" name="Picture 2" descr="Screen Shot 2017-03-03 at 1.09.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171700"/>
            <a:ext cx="3670300" cy="2019300"/>
          </a:xfrm>
          <a:prstGeom prst="rect">
            <a:avLst/>
          </a:prstGeom>
        </p:spPr>
      </p:pic>
      <p:pic>
        <p:nvPicPr>
          <p:cNvPr id="7" name="Picture 6" descr="Screen Shot 2017-03-03 at 1.09.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5486400"/>
            <a:ext cx="6565900" cy="406400"/>
          </a:xfrm>
          <a:prstGeom prst="rect">
            <a:avLst/>
          </a:prstGeom>
        </p:spPr>
      </p:pic>
    </p:spTree>
    <p:extLst>
      <p:ext uri="{BB962C8B-B14F-4D97-AF65-F5344CB8AC3E}">
        <p14:creationId xmlns:p14="http://schemas.microsoft.com/office/powerpoint/2010/main" val="4150464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3124200" y="1600201"/>
            <a:ext cx="6705600" cy="1569660"/>
          </a:xfrm>
          <a:prstGeom prst="rect">
            <a:avLst/>
          </a:prstGeom>
          <a:noFill/>
        </p:spPr>
        <p:txBody>
          <a:bodyPr wrap="square" rtlCol="0">
            <a:spAutoFit/>
          </a:bodyPr>
          <a:lstStyle/>
          <a:p>
            <a:r>
              <a:rPr lang="en-US" sz="2400" dirty="0"/>
              <a:t>Use </a:t>
            </a:r>
            <a:r>
              <a:rPr lang="en-US" sz="2400" b="1" dirty="0" err="1"/>
              <a:t>Cuffdiff</a:t>
            </a:r>
            <a:r>
              <a:rPr lang="en-US" sz="2400" dirty="0"/>
              <a:t> to identify differentially expressed genes and transcripts. We use the merged </a:t>
            </a:r>
            <a:r>
              <a:rPr lang="en-US" sz="2400" dirty="0" err="1"/>
              <a:t>transcriptome</a:t>
            </a:r>
            <a:r>
              <a:rPr lang="en-US" sz="2400" dirty="0"/>
              <a:t> assembly and the BAM files from </a:t>
            </a:r>
            <a:r>
              <a:rPr lang="en-US" sz="2400" dirty="0" err="1"/>
              <a:t>TopHat</a:t>
            </a:r>
            <a:r>
              <a:rPr lang="en-US" sz="2400" dirty="0"/>
              <a:t>. </a:t>
            </a:r>
          </a:p>
        </p:txBody>
      </p:sp>
      <p:pic>
        <p:nvPicPr>
          <p:cNvPr id="4" name="Picture 3" descr="Screen Shot 2017-03-03 at 1.09.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251200"/>
            <a:ext cx="8407400" cy="1092200"/>
          </a:xfrm>
          <a:prstGeom prst="rect">
            <a:avLst/>
          </a:prstGeom>
        </p:spPr>
      </p:pic>
    </p:spTree>
    <p:extLst>
      <p:ext uri="{BB962C8B-B14F-4D97-AF65-F5344CB8AC3E}">
        <p14:creationId xmlns:p14="http://schemas.microsoft.com/office/powerpoint/2010/main" val="1805487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2590800" y="838201"/>
            <a:ext cx="7924800" cy="461665"/>
          </a:xfrm>
          <a:prstGeom prst="rect">
            <a:avLst/>
          </a:prstGeom>
          <a:noFill/>
        </p:spPr>
        <p:txBody>
          <a:bodyPr wrap="square" rtlCol="0">
            <a:spAutoFit/>
          </a:bodyPr>
          <a:lstStyle/>
          <a:p>
            <a:r>
              <a:rPr lang="en-US" sz="2400" dirty="0"/>
              <a:t>Next use the R package </a:t>
            </a:r>
            <a:r>
              <a:rPr lang="en-US" sz="2400" b="1" dirty="0" err="1"/>
              <a:t>cummeRbund</a:t>
            </a:r>
            <a:r>
              <a:rPr lang="en-US" sz="2400" dirty="0"/>
              <a:t> to visualize our results. </a:t>
            </a:r>
          </a:p>
        </p:txBody>
      </p:sp>
      <p:pic>
        <p:nvPicPr>
          <p:cNvPr id="3" name="Picture 2" descr="Screen Shot 2017-03-03 at 1.0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300" y="1295400"/>
            <a:ext cx="5295900" cy="1104900"/>
          </a:xfrm>
          <a:prstGeom prst="rect">
            <a:avLst/>
          </a:prstGeom>
        </p:spPr>
      </p:pic>
      <p:pic>
        <p:nvPicPr>
          <p:cNvPr id="6" name="Picture 5" descr="Screen Shot 2017-03-03 at 1.0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886200"/>
            <a:ext cx="6362700" cy="2895600"/>
          </a:xfrm>
          <a:prstGeom prst="rect">
            <a:avLst/>
          </a:prstGeom>
        </p:spPr>
      </p:pic>
      <p:sp>
        <p:nvSpPr>
          <p:cNvPr id="7" name="TextBox 6"/>
          <p:cNvSpPr txBox="1"/>
          <p:nvPr/>
        </p:nvSpPr>
        <p:spPr>
          <a:xfrm>
            <a:off x="2667000" y="2438401"/>
            <a:ext cx="7620000" cy="1428083"/>
          </a:xfrm>
          <a:prstGeom prst="rect">
            <a:avLst/>
          </a:prstGeom>
          <a:noFill/>
        </p:spPr>
        <p:txBody>
          <a:bodyPr wrap="square" rtlCol="0">
            <a:spAutoFit/>
          </a:bodyPr>
          <a:lstStyle/>
          <a:p>
            <a:pPr>
              <a:lnSpc>
                <a:spcPct val="90000"/>
              </a:lnSpc>
            </a:pPr>
            <a:r>
              <a:rPr lang="en-US" sz="2400" dirty="0"/>
              <a:t>Take the </a:t>
            </a:r>
            <a:r>
              <a:rPr lang="en-US" sz="2400" b="1" dirty="0" err="1"/>
              <a:t>CuffDiff</a:t>
            </a:r>
            <a:r>
              <a:rPr lang="en-US" sz="2400" dirty="0"/>
              <a:t> output and create a </a:t>
            </a:r>
            <a:r>
              <a:rPr lang="en-US" sz="2400" b="1" dirty="0" err="1"/>
              <a:t>cummeRbund</a:t>
            </a:r>
            <a:r>
              <a:rPr lang="en-US" sz="2400" dirty="0"/>
              <a:t> database called </a:t>
            </a:r>
            <a:r>
              <a:rPr lang="en-US" sz="2400" dirty="0" err="1"/>
              <a:t>cuff_data</a:t>
            </a:r>
            <a:r>
              <a:rPr lang="en-US" sz="2400" dirty="0"/>
              <a:t>. Before we make plots, let’s look at the database and explore the transcripts that are most regulated based on </a:t>
            </a:r>
            <a:r>
              <a:rPr lang="en-US" sz="2400" b="1" i="1" dirty="0"/>
              <a:t>p-</a:t>
            </a:r>
            <a:r>
              <a:rPr lang="en-US" sz="2400" b="1" dirty="0"/>
              <a:t>value</a:t>
            </a:r>
            <a:r>
              <a:rPr lang="en-US" sz="2400" dirty="0"/>
              <a:t> and based on fold change.</a:t>
            </a:r>
          </a:p>
        </p:txBody>
      </p:sp>
    </p:spTree>
    <p:extLst>
      <p:ext uri="{BB962C8B-B14F-4D97-AF65-F5344CB8AC3E}">
        <p14:creationId xmlns:p14="http://schemas.microsoft.com/office/powerpoint/2010/main" val="66774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0604" y="429619"/>
            <a:ext cx="9799938" cy="523220"/>
          </a:xfrm>
          <a:prstGeom prst="rect">
            <a:avLst/>
          </a:prstGeom>
          <a:noFill/>
        </p:spPr>
        <p:txBody>
          <a:bodyPr wrap="square" rtlCol="0">
            <a:spAutoFit/>
          </a:bodyPr>
          <a:lstStyle/>
          <a:p>
            <a:r>
              <a:rPr lang="en-US" sz="2800" dirty="0"/>
              <a:t>Workflow for assessing RNA changes (“gene expression”): </a:t>
            </a:r>
            <a:r>
              <a:rPr lang="en-US" sz="2800" b="1" dirty="0"/>
              <a:t>Stage 1</a:t>
            </a:r>
          </a:p>
        </p:txBody>
      </p:sp>
      <p:pic>
        <p:nvPicPr>
          <p:cNvPr id="4" name="Picture 3" descr="Screen Shot 2017-03-02 at 7.54.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373" y="2121244"/>
            <a:ext cx="3708400" cy="4045527"/>
          </a:xfrm>
          <a:prstGeom prst="rect">
            <a:avLst/>
          </a:prstGeom>
        </p:spPr>
      </p:pic>
    </p:spTree>
    <p:extLst>
      <p:ext uri="{BB962C8B-B14F-4D97-AF65-F5344CB8AC3E}">
        <p14:creationId xmlns:p14="http://schemas.microsoft.com/office/powerpoint/2010/main" val="8238597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pic>
        <p:nvPicPr>
          <p:cNvPr id="4" name="Picture 3" descr="Screen Shot 2017-03-03 at 1.09.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042990"/>
            <a:ext cx="7696200" cy="4738810"/>
          </a:xfrm>
          <a:prstGeom prst="rect">
            <a:avLst/>
          </a:prstGeom>
        </p:spPr>
      </p:pic>
      <p:sp>
        <p:nvSpPr>
          <p:cNvPr id="9" name="TextBox 8"/>
          <p:cNvSpPr txBox="1"/>
          <p:nvPr/>
        </p:nvSpPr>
        <p:spPr>
          <a:xfrm>
            <a:off x="2667000" y="716341"/>
            <a:ext cx="7924800" cy="1428083"/>
          </a:xfrm>
          <a:prstGeom prst="rect">
            <a:avLst/>
          </a:prstGeom>
          <a:noFill/>
        </p:spPr>
        <p:txBody>
          <a:bodyPr wrap="square" rtlCol="0">
            <a:spAutoFit/>
          </a:bodyPr>
          <a:lstStyle/>
          <a:p>
            <a:pPr>
              <a:lnSpc>
                <a:spcPct val="90000"/>
              </a:lnSpc>
            </a:pPr>
            <a:r>
              <a:rPr lang="en-US" sz="2400" dirty="0"/>
              <a:t>Create the file </a:t>
            </a:r>
            <a:r>
              <a:rPr lang="en-US" sz="2400" dirty="0" err="1">
                <a:latin typeface="Courier"/>
                <a:cs typeface="Courier"/>
              </a:rPr>
              <a:t>gene_diff_data</a:t>
            </a:r>
            <a:r>
              <a:rPr lang="en-US" sz="2400" dirty="0"/>
              <a:t> using the </a:t>
            </a:r>
            <a:r>
              <a:rPr lang="en-US" sz="2400" dirty="0" err="1">
                <a:latin typeface="Courier"/>
                <a:cs typeface="Courier"/>
              </a:rPr>
              <a:t>diffData</a:t>
            </a:r>
            <a:r>
              <a:rPr lang="en-US" sz="2400" dirty="0"/>
              <a:t> function, and then select the subset of significantly regulated transcripts. We see the number of rows (271), the dimensions (271 × 11 columns), and the first few values. </a:t>
            </a:r>
          </a:p>
        </p:txBody>
      </p:sp>
    </p:spTree>
    <p:extLst>
      <p:ext uri="{BB962C8B-B14F-4D97-AF65-F5344CB8AC3E}">
        <p14:creationId xmlns:p14="http://schemas.microsoft.com/office/powerpoint/2010/main" val="3102501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152400"/>
            <a:ext cx="8458200" cy="523220"/>
          </a:xfrm>
          <a:prstGeom prst="rect">
            <a:avLst/>
          </a:prstGeom>
          <a:solidFill>
            <a:srgbClr val="FFFFFF"/>
          </a:solidFill>
        </p:spPr>
        <p:txBody>
          <a:bodyPr wrap="square" rtlCol="0">
            <a:spAutoFit/>
          </a:bodyPr>
          <a:lstStyle/>
          <a:p>
            <a:pPr algn="ctr"/>
            <a:r>
              <a:rPr lang="en-US" sz="2800" dirty="0"/>
              <a:t>RNA-</a:t>
            </a:r>
            <a:r>
              <a:rPr lang="en-US" sz="2800" dirty="0" err="1"/>
              <a:t>seq</a:t>
            </a:r>
            <a:r>
              <a:rPr lang="en-US" sz="2800" dirty="0"/>
              <a:t> data analysis: example using </a:t>
            </a:r>
            <a:r>
              <a:rPr lang="en-US" sz="2800" dirty="0" err="1"/>
              <a:t>TopHat</a:t>
            </a:r>
            <a:r>
              <a:rPr lang="en-US" sz="2800" dirty="0"/>
              <a:t>, </a:t>
            </a:r>
            <a:r>
              <a:rPr lang="en-US" sz="2800" dirty="0" err="1"/>
              <a:t>CuffLinks</a:t>
            </a:r>
            <a:endParaRPr lang="en-US" sz="2800" dirty="0"/>
          </a:p>
        </p:txBody>
      </p:sp>
      <p:sp>
        <p:nvSpPr>
          <p:cNvPr id="10" name="TextBox 9"/>
          <p:cNvSpPr txBox="1"/>
          <p:nvPr/>
        </p:nvSpPr>
        <p:spPr>
          <a:xfrm>
            <a:off x="2590800" y="1151599"/>
            <a:ext cx="7924800" cy="1200328"/>
          </a:xfrm>
          <a:prstGeom prst="rect">
            <a:avLst/>
          </a:prstGeom>
          <a:noFill/>
        </p:spPr>
        <p:txBody>
          <a:bodyPr wrap="square" rtlCol="0">
            <a:spAutoFit/>
          </a:bodyPr>
          <a:lstStyle/>
          <a:p>
            <a:r>
              <a:rPr lang="en-US" sz="2400" dirty="0"/>
              <a:t>Which transcript is up-regulated the most? We can take the </a:t>
            </a:r>
            <a:r>
              <a:rPr lang="en-US" sz="2400" dirty="0" err="1">
                <a:latin typeface="Courier"/>
                <a:cs typeface="Courier"/>
              </a:rPr>
              <a:t>sig_gene_data</a:t>
            </a:r>
            <a:r>
              <a:rPr lang="en-US" sz="2400" dirty="0"/>
              <a:t> table and sort it by the column </a:t>
            </a:r>
            <a:r>
              <a:rPr lang="en-US" sz="2400" b="1" dirty="0">
                <a:latin typeface="Courier"/>
                <a:cs typeface="Courier"/>
              </a:rPr>
              <a:t>log2_fold_change</a:t>
            </a:r>
            <a:r>
              <a:rPr lang="en-US" sz="2400" b="1" dirty="0"/>
              <a:t>. </a:t>
            </a:r>
          </a:p>
        </p:txBody>
      </p:sp>
      <p:pic>
        <p:nvPicPr>
          <p:cNvPr id="3" name="Picture 2" descr="Screen Shot 2017-03-03 at 1.10.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827906"/>
            <a:ext cx="7848600" cy="3953895"/>
          </a:xfrm>
          <a:prstGeom prst="rect">
            <a:avLst/>
          </a:prstGeom>
        </p:spPr>
      </p:pic>
    </p:spTree>
    <p:extLst>
      <p:ext uri="{BB962C8B-B14F-4D97-AF65-F5344CB8AC3E}">
        <p14:creationId xmlns:p14="http://schemas.microsoft.com/office/powerpoint/2010/main" val="2294748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66D41C-7CE2-9247-93F0-C9BD5D6D0499}"/>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38300" y="251480"/>
            <a:ext cx="8915400" cy="523220"/>
          </a:xfrm>
          <a:prstGeom prst="rect">
            <a:avLst/>
          </a:prstGeom>
          <a:noFill/>
        </p:spPr>
        <p:txBody>
          <a:bodyPr wrap="square" rtlCol="0">
            <a:spAutoFit/>
          </a:bodyPr>
          <a:lstStyle/>
          <a:p>
            <a:r>
              <a:rPr lang="en-US" sz="2800" dirty="0">
                <a:solidFill>
                  <a:schemeClr val="bg1"/>
                </a:solidFill>
              </a:rPr>
              <a:t>Visualizing RNA-</a:t>
            </a:r>
            <a:r>
              <a:rPr lang="en-US" sz="2800" dirty="0" err="1">
                <a:solidFill>
                  <a:schemeClr val="bg1"/>
                </a:solidFill>
              </a:rPr>
              <a:t>seq</a:t>
            </a:r>
            <a:r>
              <a:rPr lang="en-US" sz="2800" dirty="0">
                <a:solidFill>
                  <a:schemeClr val="bg1"/>
                </a:solidFill>
              </a:rPr>
              <a:t> data with the R package </a:t>
            </a:r>
            <a:r>
              <a:rPr lang="en-US" sz="2800" dirty="0" err="1">
                <a:solidFill>
                  <a:schemeClr val="bg1"/>
                </a:solidFill>
                <a:latin typeface="Courier"/>
                <a:cs typeface="Courier"/>
              </a:rPr>
              <a:t>cummeRbund</a:t>
            </a:r>
            <a:r>
              <a:rPr lang="en-US" sz="2800" dirty="0">
                <a:solidFill>
                  <a:schemeClr val="bg1"/>
                </a:solidFill>
                <a:latin typeface="Courier"/>
                <a:cs typeface="Courier"/>
              </a:rPr>
              <a:t> </a:t>
            </a:r>
          </a:p>
        </p:txBody>
      </p:sp>
      <p:sp>
        <p:nvSpPr>
          <p:cNvPr id="3" name="TextBox 2"/>
          <p:cNvSpPr txBox="1"/>
          <p:nvPr/>
        </p:nvSpPr>
        <p:spPr>
          <a:xfrm>
            <a:off x="2667000" y="5715001"/>
            <a:ext cx="4038600" cy="461665"/>
          </a:xfrm>
          <a:prstGeom prst="rect">
            <a:avLst/>
          </a:prstGeom>
          <a:noFill/>
          <a:ln>
            <a:solidFill>
              <a:srgbClr val="000000"/>
            </a:solidFill>
          </a:ln>
        </p:spPr>
        <p:txBody>
          <a:bodyPr wrap="square" rtlCol="0">
            <a:spAutoFit/>
          </a:bodyPr>
          <a:lstStyle/>
          <a:p>
            <a:r>
              <a:rPr lang="en-US" sz="2400" dirty="0"/>
              <a:t>distribution of intensity values </a:t>
            </a:r>
          </a:p>
        </p:txBody>
      </p:sp>
      <p:pic>
        <p:nvPicPr>
          <p:cNvPr id="4" name="Picture 3" descr="Screen Shot 2017-03-03 at 12.53.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826716"/>
            <a:ext cx="4140200" cy="3735884"/>
          </a:xfrm>
          <a:prstGeom prst="rect">
            <a:avLst/>
          </a:prstGeom>
        </p:spPr>
      </p:pic>
      <p:pic>
        <p:nvPicPr>
          <p:cNvPr id="7" name="Picture 6" descr="Screen Shot 2017-03-03 at 12.5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012" y="1826716"/>
            <a:ext cx="3470988" cy="3429000"/>
          </a:xfrm>
          <a:prstGeom prst="rect">
            <a:avLst/>
          </a:prstGeom>
        </p:spPr>
      </p:pic>
      <p:sp>
        <p:nvSpPr>
          <p:cNvPr id="8" name="TextBox 7"/>
          <p:cNvSpPr txBox="1"/>
          <p:nvPr/>
        </p:nvSpPr>
        <p:spPr>
          <a:xfrm>
            <a:off x="8229600" y="5715001"/>
            <a:ext cx="1752600" cy="461665"/>
          </a:xfrm>
          <a:prstGeom prst="rect">
            <a:avLst/>
          </a:prstGeom>
          <a:noFill/>
          <a:ln>
            <a:solidFill>
              <a:srgbClr val="000000"/>
            </a:solidFill>
          </a:ln>
        </p:spPr>
        <p:txBody>
          <a:bodyPr wrap="square" rtlCol="0">
            <a:spAutoFit/>
          </a:bodyPr>
          <a:lstStyle/>
          <a:p>
            <a:r>
              <a:rPr lang="en-US" sz="2400" dirty="0"/>
              <a:t>Scatter plot </a:t>
            </a:r>
          </a:p>
        </p:txBody>
      </p:sp>
      <p:sp>
        <p:nvSpPr>
          <p:cNvPr id="9" name="TextBox 8"/>
          <p:cNvSpPr txBox="1"/>
          <p:nvPr/>
        </p:nvSpPr>
        <p:spPr>
          <a:xfrm>
            <a:off x="2819400" y="1138536"/>
            <a:ext cx="7543800" cy="461665"/>
          </a:xfrm>
          <a:prstGeom prst="rect">
            <a:avLst/>
          </a:prstGeom>
          <a:noFill/>
        </p:spPr>
        <p:txBody>
          <a:bodyPr wrap="square" rtlCol="0">
            <a:spAutoFit/>
          </a:bodyPr>
          <a:lstStyle/>
          <a:p>
            <a:r>
              <a:rPr lang="en-US" sz="2400" dirty="0"/>
              <a:t>Plot the data:</a:t>
            </a:r>
          </a:p>
        </p:txBody>
      </p:sp>
      <p:pic>
        <p:nvPicPr>
          <p:cNvPr id="10" name="Picture 9" descr="Screen Shot 2017-03-03 at 1.10.1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914400"/>
            <a:ext cx="4800600" cy="889000"/>
          </a:xfrm>
          <a:prstGeom prst="rect">
            <a:avLst/>
          </a:prstGeom>
        </p:spPr>
      </p:pic>
    </p:spTree>
    <p:extLst>
      <p:ext uri="{BB962C8B-B14F-4D97-AF65-F5344CB8AC3E}">
        <p14:creationId xmlns:p14="http://schemas.microsoft.com/office/powerpoint/2010/main" val="661581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6400" y="152400"/>
            <a:ext cx="8915400" cy="523220"/>
          </a:xfrm>
          <a:prstGeom prst="rect">
            <a:avLst/>
          </a:prstGeom>
          <a:solidFill>
            <a:srgbClr val="FFFFFF"/>
          </a:solidFill>
        </p:spPr>
        <p:txBody>
          <a:bodyPr wrap="square" rtlCol="0">
            <a:spAutoFit/>
          </a:bodyPr>
          <a:lstStyle/>
          <a:p>
            <a:r>
              <a:rPr lang="en-US" sz="2800" dirty="0"/>
              <a:t>Visualizing RNA-</a:t>
            </a:r>
            <a:r>
              <a:rPr lang="en-US" sz="2800" dirty="0" err="1"/>
              <a:t>seq</a:t>
            </a:r>
            <a:r>
              <a:rPr lang="en-US" sz="2800" dirty="0"/>
              <a:t> data with the R package </a:t>
            </a:r>
            <a:r>
              <a:rPr lang="en-US" sz="2800" dirty="0" err="1">
                <a:latin typeface="Courier"/>
                <a:cs typeface="Courier"/>
              </a:rPr>
              <a:t>cummeRbund</a:t>
            </a:r>
            <a:r>
              <a:rPr lang="en-US" sz="2800" dirty="0">
                <a:latin typeface="Courier"/>
                <a:cs typeface="Courier"/>
              </a:rPr>
              <a:t> </a:t>
            </a:r>
          </a:p>
        </p:txBody>
      </p:sp>
      <p:sp>
        <p:nvSpPr>
          <p:cNvPr id="3" name="TextBox 2"/>
          <p:cNvSpPr txBox="1"/>
          <p:nvPr/>
        </p:nvSpPr>
        <p:spPr>
          <a:xfrm>
            <a:off x="2895600" y="5105401"/>
            <a:ext cx="1828800" cy="461665"/>
          </a:xfrm>
          <a:prstGeom prst="rect">
            <a:avLst/>
          </a:prstGeom>
          <a:noFill/>
          <a:ln>
            <a:solidFill>
              <a:srgbClr val="000000"/>
            </a:solidFill>
          </a:ln>
        </p:spPr>
        <p:txBody>
          <a:bodyPr wrap="square" rtlCol="0">
            <a:spAutoFit/>
          </a:bodyPr>
          <a:lstStyle/>
          <a:p>
            <a:r>
              <a:rPr lang="en-US" sz="2400" dirty="0"/>
              <a:t>Volcano plot </a:t>
            </a:r>
          </a:p>
        </p:txBody>
      </p:sp>
      <p:pic>
        <p:nvPicPr>
          <p:cNvPr id="2" name="Picture 1" descr="Screen Shot 2017-03-03 at 12.53.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295400"/>
            <a:ext cx="4017364" cy="3657600"/>
          </a:xfrm>
          <a:prstGeom prst="rect">
            <a:avLst/>
          </a:prstGeom>
        </p:spPr>
      </p:pic>
      <p:pic>
        <p:nvPicPr>
          <p:cNvPr id="4" name="Picture 3" descr="Screen Shot 2017-03-03 at 12.5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752" y="1143000"/>
            <a:ext cx="3672348" cy="3657600"/>
          </a:xfrm>
          <a:prstGeom prst="rect">
            <a:avLst/>
          </a:prstGeom>
        </p:spPr>
      </p:pic>
      <p:sp>
        <p:nvSpPr>
          <p:cNvPr id="7" name="TextBox 6"/>
          <p:cNvSpPr txBox="1"/>
          <p:nvPr/>
        </p:nvSpPr>
        <p:spPr>
          <a:xfrm>
            <a:off x="6400800" y="5105401"/>
            <a:ext cx="4038600" cy="461665"/>
          </a:xfrm>
          <a:prstGeom prst="rect">
            <a:avLst/>
          </a:prstGeom>
          <a:noFill/>
          <a:ln>
            <a:solidFill>
              <a:srgbClr val="000000"/>
            </a:solidFill>
          </a:ln>
        </p:spPr>
        <p:txBody>
          <a:bodyPr wrap="square" rtlCol="0">
            <a:spAutoFit/>
          </a:bodyPr>
          <a:lstStyle/>
          <a:p>
            <a:r>
              <a:rPr lang="en-US" sz="2400" dirty="0"/>
              <a:t>Bar plots of expression values </a:t>
            </a:r>
          </a:p>
        </p:txBody>
      </p:sp>
      <p:pic>
        <p:nvPicPr>
          <p:cNvPr id="8" name="Picture 7" descr="Screen Shot 2017-03-03 at 1.10.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5689600"/>
            <a:ext cx="4559300" cy="635000"/>
          </a:xfrm>
          <a:prstGeom prst="rect">
            <a:avLst/>
          </a:prstGeom>
        </p:spPr>
      </p:pic>
    </p:spTree>
    <p:extLst>
      <p:ext uri="{BB962C8B-B14F-4D97-AF65-F5344CB8AC3E}">
        <p14:creationId xmlns:p14="http://schemas.microsoft.com/office/powerpoint/2010/main" val="1256777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726FD2-AEB8-7A48-956B-DEFA66DA1210}"/>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828800" y="254000"/>
            <a:ext cx="8534400" cy="523220"/>
          </a:xfrm>
          <a:prstGeom prst="rect">
            <a:avLst/>
          </a:prstGeom>
          <a:noFill/>
        </p:spPr>
        <p:txBody>
          <a:bodyPr wrap="square" rtlCol="0">
            <a:spAutoFit/>
          </a:bodyPr>
          <a:lstStyle/>
          <a:p>
            <a:pPr algn="ctr"/>
            <a:r>
              <a:rPr lang="en-US" sz="2800" dirty="0">
                <a:solidFill>
                  <a:schemeClr val="bg1"/>
                </a:solidFill>
              </a:rPr>
              <a:t>RGASP: RNA-</a:t>
            </a:r>
            <a:r>
              <a:rPr lang="en-US" sz="2800" dirty="0" err="1">
                <a:solidFill>
                  <a:schemeClr val="bg1"/>
                </a:solidFill>
              </a:rPr>
              <a:t>seq</a:t>
            </a:r>
            <a:r>
              <a:rPr lang="en-US" sz="2800" dirty="0">
                <a:solidFill>
                  <a:schemeClr val="bg1"/>
                </a:solidFill>
              </a:rPr>
              <a:t> genome annotation assessment project </a:t>
            </a:r>
          </a:p>
        </p:txBody>
      </p:sp>
      <p:sp>
        <p:nvSpPr>
          <p:cNvPr id="10" name="TextBox 9"/>
          <p:cNvSpPr txBox="1"/>
          <p:nvPr/>
        </p:nvSpPr>
        <p:spPr>
          <a:xfrm>
            <a:off x="2971800" y="914400"/>
            <a:ext cx="7010400" cy="5632310"/>
          </a:xfrm>
          <a:prstGeom prst="rect">
            <a:avLst/>
          </a:prstGeom>
          <a:noFill/>
        </p:spPr>
        <p:txBody>
          <a:bodyPr wrap="square" rtlCol="0">
            <a:spAutoFit/>
          </a:bodyPr>
          <a:lstStyle/>
          <a:p>
            <a:r>
              <a:rPr lang="en-US" sz="2400" b="1" dirty="0"/>
              <a:t>RGASP</a:t>
            </a:r>
            <a:r>
              <a:rPr lang="en-US" sz="2400" dirty="0"/>
              <a:t> was designed to evaluate computational methods to predict and quantify expressed transcripts from RNA-</a:t>
            </a:r>
            <a:r>
              <a:rPr lang="en-US" sz="2400" dirty="0" err="1"/>
              <a:t>seq</a:t>
            </a:r>
            <a:r>
              <a:rPr lang="en-US" sz="2400" dirty="0"/>
              <a:t> data. </a:t>
            </a:r>
          </a:p>
          <a:p>
            <a:endParaRPr lang="en-US" sz="2400" dirty="0"/>
          </a:p>
          <a:p>
            <a:pPr marL="342900" indent="-342900">
              <a:buFont typeface="Arial"/>
              <a:buChar char="•"/>
            </a:pPr>
            <a:r>
              <a:rPr lang="en-US" sz="2400" dirty="0"/>
              <a:t>Developers of 14 software programs analyzed RNA-</a:t>
            </a:r>
            <a:r>
              <a:rPr lang="en-US" sz="2400" dirty="0" err="1"/>
              <a:t>seq</a:t>
            </a:r>
            <a:r>
              <a:rPr lang="en-US" sz="2400" dirty="0"/>
              <a:t> data to assess methods for exon identification, transcript reconstruction, and expression-level quantification (</a:t>
            </a:r>
            <a:r>
              <a:rPr lang="en-US" sz="2400" dirty="0" err="1"/>
              <a:t>Steijger</a:t>
            </a:r>
            <a:r>
              <a:rPr lang="en-US" sz="2400" dirty="0"/>
              <a:t> </a:t>
            </a:r>
            <a:r>
              <a:rPr lang="en-US" sz="2400" i="1" dirty="0"/>
              <a:t>et al.</a:t>
            </a:r>
            <a:r>
              <a:rPr lang="en-US" sz="2400" dirty="0"/>
              <a:t>, 2013). </a:t>
            </a:r>
          </a:p>
          <a:p>
            <a:pPr marL="342900" indent="-342900">
              <a:buFont typeface="Arial"/>
              <a:buChar char="•"/>
            </a:pPr>
            <a:r>
              <a:rPr lang="en-US" sz="2400" dirty="0"/>
              <a:t>Performance was lower for </a:t>
            </a:r>
            <a:r>
              <a:rPr lang="en-US" sz="2400" i="1" dirty="0"/>
              <a:t>Homo sapiens </a:t>
            </a:r>
            <a:r>
              <a:rPr lang="en-US" sz="2400" dirty="0"/>
              <a:t>data than for </a:t>
            </a:r>
            <a:r>
              <a:rPr lang="en-US" sz="2400" i="1" dirty="0"/>
              <a:t>Drosophila </a:t>
            </a:r>
            <a:r>
              <a:rPr lang="en-US" sz="2400" dirty="0"/>
              <a:t>or </a:t>
            </a:r>
            <a:r>
              <a:rPr lang="en-US" sz="2400" i="1" dirty="0"/>
              <a:t>C. </a:t>
            </a:r>
            <a:r>
              <a:rPr lang="en-US" sz="2400" i="1" dirty="0" err="1"/>
              <a:t>elegans</a:t>
            </a:r>
            <a:r>
              <a:rPr lang="en-US" sz="2400" dirty="0"/>
              <a:t>. </a:t>
            </a:r>
          </a:p>
          <a:p>
            <a:pPr marL="342900" indent="-342900">
              <a:buFont typeface="Arial"/>
              <a:buChar char="•"/>
            </a:pPr>
            <a:r>
              <a:rPr lang="en-US" sz="2400" dirty="0"/>
              <a:t>Identifying all exons cannot be accomplished. </a:t>
            </a:r>
          </a:p>
          <a:p>
            <a:pPr marL="342900" indent="-342900">
              <a:buFont typeface="Arial"/>
              <a:buChar char="•"/>
            </a:pPr>
            <a:r>
              <a:rPr lang="en-US" sz="2400" dirty="0"/>
              <a:t>Valid assembly of exons into transcript isoforms was accomplished for just 41% of human genes. </a:t>
            </a:r>
          </a:p>
          <a:p>
            <a:pPr marL="342900" indent="-342900">
              <a:buFont typeface="Arial"/>
              <a:buChar char="•"/>
            </a:pPr>
            <a:r>
              <a:rPr lang="en-US" sz="2400" dirty="0"/>
              <a:t>Methods vary substantially in their estimates of expression levels from the same gene loci. </a:t>
            </a:r>
          </a:p>
        </p:txBody>
      </p:sp>
      <p:sp>
        <p:nvSpPr>
          <p:cNvPr id="6" name="Line 4"/>
          <p:cNvSpPr>
            <a:spLocks noChangeShapeType="1"/>
          </p:cNvSpPr>
          <p:nvPr/>
        </p:nvSpPr>
        <p:spPr bwMode="auto">
          <a:xfrm>
            <a:off x="3048000" y="762000"/>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310760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34954B-77FD-9D4C-BAFC-F27842A9E8CC}"/>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95600" y="254000"/>
            <a:ext cx="6400800" cy="523220"/>
          </a:xfrm>
          <a:prstGeom prst="rect">
            <a:avLst/>
          </a:prstGeom>
          <a:noFill/>
        </p:spPr>
        <p:txBody>
          <a:bodyPr wrap="square" rtlCol="0">
            <a:spAutoFit/>
          </a:bodyPr>
          <a:lstStyle/>
          <a:p>
            <a:pPr algn="ctr"/>
            <a:r>
              <a:rPr lang="en-US" sz="2800" dirty="0">
                <a:solidFill>
                  <a:schemeClr val="bg1"/>
                </a:solidFill>
              </a:rPr>
              <a:t>Functional annotation of microarray data</a:t>
            </a:r>
          </a:p>
        </p:txBody>
      </p:sp>
      <p:sp>
        <p:nvSpPr>
          <p:cNvPr id="10" name="TextBox 9"/>
          <p:cNvSpPr txBox="1"/>
          <p:nvPr/>
        </p:nvSpPr>
        <p:spPr>
          <a:xfrm>
            <a:off x="2438400" y="1919515"/>
            <a:ext cx="7315200" cy="1754326"/>
          </a:xfrm>
          <a:prstGeom prst="rect">
            <a:avLst/>
          </a:prstGeom>
          <a:noFill/>
        </p:spPr>
        <p:txBody>
          <a:bodyPr wrap="square" rtlCol="0">
            <a:spAutoFit/>
          </a:bodyPr>
          <a:lstStyle/>
          <a:p>
            <a:pPr>
              <a:lnSpc>
                <a:spcPct val="90000"/>
              </a:lnSpc>
            </a:pPr>
            <a:r>
              <a:rPr lang="en-US" sz="2400" dirty="0"/>
              <a:t>Expression data are commonly annotated with </a:t>
            </a:r>
            <a:r>
              <a:rPr lang="en-US" sz="2400" b="1" dirty="0"/>
              <a:t>Gene Ontology data </a:t>
            </a:r>
            <a:r>
              <a:rPr lang="en-US" sz="2400" dirty="0"/>
              <a:t>(Chapter 12). Pathway analyses are performed with tools such as Ingenuity Pathway Analysis (IPA) and </a:t>
            </a:r>
            <a:r>
              <a:rPr lang="en-US" sz="2400" b="1" dirty="0"/>
              <a:t>Gene Set Enrichment Analysis </a:t>
            </a:r>
            <a:r>
              <a:rPr lang="en-US" sz="2400" dirty="0"/>
              <a:t>(GSEA).</a:t>
            </a:r>
          </a:p>
          <a:p>
            <a:pPr>
              <a:lnSpc>
                <a:spcPct val="90000"/>
              </a:lnSpc>
            </a:pPr>
            <a:endParaRPr lang="en-US" sz="2400" dirty="0"/>
          </a:p>
        </p:txBody>
      </p:sp>
      <p:sp>
        <p:nvSpPr>
          <p:cNvPr id="6" name="Line 4"/>
          <p:cNvSpPr>
            <a:spLocks noChangeShapeType="1"/>
          </p:cNvSpPr>
          <p:nvPr/>
        </p:nvSpPr>
        <p:spPr bwMode="auto">
          <a:xfrm>
            <a:off x="3200400" y="762000"/>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3280596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124481"/>
            <a:ext cx="6400800" cy="523220"/>
          </a:xfrm>
          <a:prstGeom prst="rect">
            <a:avLst/>
          </a:prstGeom>
          <a:solidFill>
            <a:srgbClr val="FFFFFF"/>
          </a:solidFill>
        </p:spPr>
        <p:txBody>
          <a:bodyPr wrap="square" rtlCol="0">
            <a:spAutoFit/>
          </a:bodyPr>
          <a:lstStyle/>
          <a:p>
            <a:pPr algn="ctr"/>
            <a:r>
              <a:rPr lang="en-US" sz="2800" dirty="0"/>
              <a:t>Functional annotation of microarray data</a:t>
            </a:r>
          </a:p>
        </p:txBody>
      </p:sp>
      <p:sp>
        <p:nvSpPr>
          <p:cNvPr id="10" name="TextBox 9"/>
          <p:cNvSpPr txBox="1"/>
          <p:nvPr/>
        </p:nvSpPr>
        <p:spPr>
          <a:xfrm>
            <a:off x="2895600" y="990600"/>
            <a:ext cx="7315200" cy="2336024"/>
          </a:xfrm>
          <a:prstGeom prst="rect">
            <a:avLst/>
          </a:prstGeom>
          <a:noFill/>
        </p:spPr>
        <p:txBody>
          <a:bodyPr wrap="square" rtlCol="0">
            <a:spAutoFit/>
          </a:bodyPr>
          <a:lstStyle/>
          <a:p>
            <a:pPr>
              <a:lnSpc>
                <a:spcPct val="90000"/>
              </a:lnSpc>
            </a:pPr>
            <a:endParaRPr lang="en-US" sz="2400" dirty="0"/>
          </a:p>
          <a:p>
            <a:pPr>
              <a:lnSpc>
                <a:spcPct val="90000"/>
              </a:lnSpc>
            </a:pPr>
            <a:r>
              <a:rPr lang="en-US" sz="2300" b="1" dirty="0"/>
              <a:t>GSEA</a:t>
            </a:r>
            <a:r>
              <a:rPr lang="en-US" sz="2300" dirty="0"/>
              <a:t> examines predefined groups, such as those genes defined as relevant to heart development or transcription. GSEA tests whether the set of genes in each of those groups are randomly distributed among all 20,000 measurements (null hypothesis) or not (alternate hypothesis). </a:t>
            </a:r>
          </a:p>
        </p:txBody>
      </p:sp>
      <p:sp>
        <p:nvSpPr>
          <p:cNvPr id="6" name="Line 4"/>
          <p:cNvSpPr>
            <a:spLocks noChangeShapeType="1"/>
          </p:cNvSpPr>
          <p:nvPr/>
        </p:nvSpPr>
        <p:spPr bwMode="auto">
          <a:xfrm>
            <a:off x="2628900" y="805543"/>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3028632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863029" y="1012004"/>
            <a:ext cx="3416158" cy="47954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FFFFFF"/>
                </a:solidFill>
                <a:latin typeface="+mj-lt"/>
                <a:ea typeface="+mj-ea"/>
                <a:cs typeface="+mj-cs"/>
              </a:rPr>
              <a:t>Functional annotation of microarray data</a:t>
            </a:r>
          </a:p>
        </p:txBody>
      </p:sp>
      <p:graphicFrame>
        <p:nvGraphicFramePr>
          <p:cNvPr id="12" name="TextBox 9">
            <a:extLst>
              <a:ext uri="{FF2B5EF4-FFF2-40B4-BE49-F238E27FC236}">
                <a16:creationId xmlns:a16="http://schemas.microsoft.com/office/drawing/2014/main" id="{5AAE351F-E02B-4633-9EBC-D337757E2D82}"/>
              </a:ext>
            </a:extLst>
          </p:cNvPr>
          <p:cNvGraphicFramePr/>
          <p:nvPr>
            <p:extLst>
              <p:ext uri="{D42A27DB-BD31-4B8C-83A1-F6EECF244321}">
                <p14:modId xmlns:p14="http://schemas.microsoft.com/office/powerpoint/2010/main" val="31194345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003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DDAA52-7A3F-814E-B6E7-34CB01A86F13}"/>
              </a:ext>
            </a:extLst>
          </p:cNvPr>
          <p:cNvSpPr/>
          <p:nvPr/>
        </p:nvSpPr>
        <p:spPr>
          <a:xfrm>
            <a:off x="0" y="96510"/>
            <a:ext cx="121920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914900" y="243844"/>
            <a:ext cx="2362200" cy="523220"/>
          </a:xfrm>
          <a:prstGeom prst="rect">
            <a:avLst/>
          </a:prstGeom>
          <a:noFill/>
        </p:spPr>
        <p:txBody>
          <a:bodyPr wrap="square" rtlCol="0">
            <a:spAutoFit/>
          </a:bodyPr>
          <a:lstStyle/>
          <a:p>
            <a:pPr algn="ctr"/>
            <a:r>
              <a:rPr lang="en-US" sz="2800" dirty="0">
                <a:solidFill>
                  <a:schemeClr val="bg1"/>
                </a:solidFill>
              </a:rPr>
              <a:t>Perspective</a:t>
            </a:r>
          </a:p>
        </p:txBody>
      </p:sp>
      <p:sp>
        <p:nvSpPr>
          <p:cNvPr id="10" name="TextBox 9"/>
          <p:cNvSpPr txBox="1"/>
          <p:nvPr/>
        </p:nvSpPr>
        <p:spPr>
          <a:xfrm>
            <a:off x="3124200" y="1600202"/>
            <a:ext cx="6477000" cy="4524315"/>
          </a:xfrm>
          <a:prstGeom prst="rect">
            <a:avLst/>
          </a:prstGeom>
          <a:noFill/>
        </p:spPr>
        <p:txBody>
          <a:bodyPr wrap="square" rtlCol="0">
            <a:spAutoFit/>
          </a:bodyPr>
          <a:lstStyle/>
          <a:p>
            <a:r>
              <a:rPr lang="en-US" sz="2400" dirty="0"/>
              <a:t>DNA microarray technology, introduced in the late 1990s, allows the experimenter to rapidly and quantitatively measure the expression levels of thousands of genes in a biological sample. </a:t>
            </a:r>
          </a:p>
          <a:p>
            <a:endParaRPr lang="en-US" sz="2400" dirty="0"/>
          </a:p>
          <a:p>
            <a:r>
              <a:rPr lang="en-US" sz="2400" dirty="0"/>
              <a:t>RNA-</a:t>
            </a:r>
            <a:r>
              <a:rPr lang="en-US" sz="2400" dirty="0" err="1"/>
              <a:t>seq</a:t>
            </a:r>
            <a:r>
              <a:rPr lang="en-US" sz="2400" dirty="0"/>
              <a:t> emerged a decade later. It offers tremendous advantages in detecting and quantitating splice isoforms, discovering new transcribed regions, and offering a wider dynamic range from transcripts expressed at low to high levels. There are also </a:t>
            </a:r>
            <a:r>
              <a:rPr lang="en-US" sz="2400" b="1" dirty="0"/>
              <a:t>great computational challenges</a:t>
            </a:r>
            <a:r>
              <a:rPr lang="en-US" sz="2400" dirty="0"/>
              <a:t> in analyzing RNA-</a:t>
            </a:r>
            <a:r>
              <a:rPr lang="en-US" sz="2400" dirty="0" err="1"/>
              <a:t>seq</a:t>
            </a:r>
            <a:r>
              <a:rPr lang="en-US" sz="2400" dirty="0"/>
              <a:t> data.</a:t>
            </a:r>
          </a:p>
        </p:txBody>
      </p:sp>
      <p:sp>
        <p:nvSpPr>
          <p:cNvPr id="6" name="Line 4"/>
          <p:cNvSpPr>
            <a:spLocks noChangeShapeType="1"/>
          </p:cNvSpPr>
          <p:nvPr/>
        </p:nvSpPr>
        <p:spPr bwMode="auto">
          <a:xfrm>
            <a:off x="3200400" y="838200"/>
            <a:ext cx="6934200"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203040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3-02 at 7.54.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499723"/>
            <a:ext cx="7467600" cy="5074139"/>
          </a:xfrm>
          <a:prstGeom prst="rect">
            <a:avLst/>
          </a:prstGeom>
        </p:spPr>
      </p:pic>
      <p:sp>
        <p:nvSpPr>
          <p:cNvPr id="7" name="TextBox 6">
            <a:extLst>
              <a:ext uri="{FF2B5EF4-FFF2-40B4-BE49-F238E27FC236}">
                <a16:creationId xmlns:a16="http://schemas.microsoft.com/office/drawing/2014/main" id="{65033F31-E0FE-1840-B4C9-E7CA42EFE9AD}"/>
              </a:ext>
            </a:extLst>
          </p:cNvPr>
          <p:cNvSpPr txBox="1"/>
          <p:nvPr/>
        </p:nvSpPr>
        <p:spPr>
          <a:xfrm>
            <a:off x="1400604" y="429619"/>
            <a:ext cx="9799938" cy="523220"/>
          </a:xfrm>
          <a:prstGeom prst="rect">
            <a:avLst/>
          </a:prstGeom>
          <a:noFill/>
        </p:spPr>
        <p:txBody>
          <a:bodyPr wrap="square" rtlCol="0">
            <a:spAutoFit/>
          </a:bodyPr>
          <a:lstStyle/>
          <a:p>
            <a:r>
              <a:rPr lang="en-US" sz="2800" dirty="0"/>
              <a:t>Workflow for assessing RNA changes (“gene expression”): </a:t>
            </a:r>
            <a:r>
              <a:rPr lang="en-US" sz="2800" b="1" dirty="0"/>
              <a:t>Stage 2</a:t>
            </a:r>
          </a:p>
        </p:txBody>
      </p:sp>
    </p:spTree>
    <p:extLst>
      <p:ext uri="{BB962C8B-B14F-4D97-AF65-F5344CB8AC3E}">
        <p14:creationId xmlns:p14="http://schemas.microsoft.com/office/powerpoint/2010/main" val="138241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3-02 at 7.5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276" y="2006600"/>
            <a:ext cx="8032525" cy="2489200"/>
          </a:xfrm>
          <a:prstGeom prst="rect">
            <a:avLst/>
          </a:prstGeom>
        </p:spPr>
      </p:pic>
      <p:sp>
        <p:nvSpPr>
          <p:cNvPr id="6" name="TextBox 5">
            <a:extLst>
              <a:ext uri="{FF2B5EF4-FFF2-40B4-BE49-F238E27FC236}">
                <a16:creationId xmlns:a16="http://schemas.microsoft.com/office/drawing/2014/main" id="{3CD3379E-7B87-6142-B8A8-D3682B42BCD8}"/>
              </a:ext>
            </a:extLst>
          </p:cNvPr>
          <p:cNvSpPr txBox="1"/>
          <p:nvPr/>
        </p:nvSpPr>
        <p:spPr>
          <a:xfrm>
            <a:off x="1400604" y="429619"/>
            <a:ext cx="9799938" cy="523220"/>
          </a:xfrm>
          <a:prstGeom prst="rect">
            <a:avLst/>
          </a:prstGeom>
          <a:noFill/>
        </p:spPr>
        <p:txBody>
          <a:bodyPr wrap="square" rtlCol="0">
            <a:spAutoFit/>
          </a:bodyPr>
          <a:lstStyle/>
          <a:p>
            <a:r>
              <a:rPr lang="en-US" sz="2800" dirty="0"/>
              <a:t>Workflow for assessing RNA changes (“gene expression”): </a:t>
            </a:r>
            <a:r>
              <a:rPr lang="en-US" sz="2800" b="1" dirty="0"/>
              <a:t>Stage 3</a:t>
            </a:r>
          </a:p>
        </p:txBody>
      </p:sp>
    </p:spTree>
    <p:extLst>
      <p:ext uri="{BB962C8B-B14F-4D97-AF65-F5344CB8AC3E}">
        <p14:creationId xmlns:p14="http://schemas.microsoft.com/office/powerpoint/2010/main" val="1526428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3537</Words>
  <Application>Microsoft Macintosh PowerPoint</Application>
  <PresentationFormat>Widescreen</PresentationFormat>
  <Paragraphs>404</Paragraphs>
  <Slides>78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Calibri</vt:lpstr>
      <vt:lpstr>Calibri Light</vt:lpstr>
      <vt:lpstr>Courier</vt:lpstr>
      <vt:lpstr>inherit</vt:lpstr>
      <vt:lpstr>Open Sans</vt:lpstr>
      <vt:lpstr>Times</vt:lpstr>
      <vt:lpstr>Office Theme</vt:lpstr>
      <vt:lpstr>Theorie Bioinformatica</vt:lpstr>
      <vt:lpstr>PowerPoint Presentation</vt:lpstr>
      <vt:lpstr>Presentation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Sequencing strategies: RNA-seq</vt:lpstr>
      <vt:lpstr>Techniques for expression profiling</vt:lpstr>
      <vt:lpstr>RNA-seq (Illumina)</vt:lpstr>
      <vt:lpstr>Example of RNA-seq (Illumina)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Theorie Bioinformatica</dc:title>
  <dc:creator>Bosman J, Jasper</dc:creator>
  <cp:lastModifiedBy>Bosman J, Jasper</cp:lastModifiedBy>
  <cp:revision>4</cp:revision>
  <dcterms:created xsi:type="dcterms:W3CDTF">2020-09-14T19:28:55Z</dcterms:created>
  <dcterms:modified xsi:type="dcterms:W3CDTF">2020-10-01T11:00:27Z</dcterms:modified>
</cp:coreProperties>
</file>